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65" r:id="rId10"/>
    <p:sldId id="258"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96" d="100"/>
          <a:sy n="96" d="100"/>
        </p:scale>
        <p:origin x="9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10664-917E-463C-BCB8-85F7F644A1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2478A3-C5F0-4903-8847-20772925D7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123EAA-1F4F-42D5-88E0-C7CE503C3A49}"/>
              </a:ext>
            </a:extLst>
          </p:cNvPr>
          <p:cNvSpPr>
            <a:spLocks noGrp="1"/>
          </p:cNvSpPr>
          <p:nvPr>
            <p:ph type="dt" sz="half" idx="10"/>
          </p:nvPr>
        </p:nvSpPr>
        <p:spPr/>
        <p:txBody>
          <a:bodyPr/>
          <a:lstStyle/>
          <a:p>
            <a:fld id="{53BEF823-48A5-43FC-BE03-E79964288B41}" type="datetimeFigureOut">
              <a:rPr lang="en-US" smtClean="0"/>
              <a:t>5/2/2023</a:t>
            </a:fld>
            <a:endParaRPr lang="en-US" dirty="0"/>
          </a:p>
        </p:txBody>
      </p:sp>
      <p:sp>
        <p:nvSpPr>
          <p:cNvPr id="5" name="Footer Placeholder 4">
            <a:extLst>
              <a:ext uri="{FF2B5EF4-FFF2-40B4-BE49-F238E27FC236}">
                <a16:creationId xmlns:a16="http://schemas.microsoft.com/office/drawing/2014/main" id="{A5DDBE52-8124-4EE8-AB9E-FF4DF453E3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57816C-7B05-4764-8703-68F05C73B263}"/>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767913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4F601-72BC-4102-9E4F-02E90EC526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7268E9-4656-4F12-8DE5-276EEEFE9D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C6717D-B8CC-4B84-95D6-A88A672281D6}"/>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5" name="Footer Placeholder 4">
            <a:extLst>
              <a:ext uri="{FF2B5EF4-FFF2-40B4-BE49-F238E27FC236}">
                <a16:creationId xmlns:a16="http://schemas.microsoft.com/office/drawing/2014/main" id="{6AE9C6D5-F187-4F36-A86F-7DFCFA4A47F1}"/>
              </a:ext>
            </a:extLst>
          </p:cNvPr>
          <p:cNvSpPr>
            <a:spLocks noGrp="1"/>
          </p:cNvSpPr>
          <p:nvPr>
            <p:ph type="ftr" sz="quarter" idx="11"/>
          </p:nvPr>
        </p:nvSpPr>
        <p:spPr/>
        <p:txBody>
          <a:bodyPr/>
          <a:lstStyle/>
          <a:p>
            <a:pPr algn="l"/>
            <a:endParaRPr lang="en-US" dirty="0"/>
          </a:p>
        </p:txBody>
      </p:sp>
      <p:sp>
        <p:nvSpPr>
          <p:cNvPr id="6" name="Slide Number Placeholder 5">
            <a:extLst>
              <a:ext uri="{FF2B5EF4-FFF2-40B4-BE49-F238E27FC236}">
                <a16:creationId xmlns:a16="http://schemas.microsoft.com/office/drawing/2014/main" id="{CF3CB6BB-41E0-4F34-9C36-5CBF695034F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65049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FE5EA-12B2-4582-9B4B-90D954FA04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889C6F-A631-4007-9D78-0B46F015DE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AE6E3F-A2E6-43BA-92A7-B841B566D645}"/>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5" name="Footer Placeholder 4">
            <a:extLst>
              <a:ext uri="{FF2B5EF4-FFF2-40B4-BE49-F238E27FC236}">
                <a16:creationId xmlns:a16="http://schemas.microsoft.com/office/drawing/2014/main" id="{47E91F71-142B-4F4B-9996-4B225C2E0E97}"/>
              </a:ext>
            </a:extLst>
          </p:cNvPr>
          <p:cNvSpPr>
            <a:spLocks noGrp="1"/>
          </p:cNvSpPr>
          <p:nvPr>
            <p:ph type="ftr" sz="quarter" idx="11"/>
          </p:nvPr>
        </p:nvSpPr>
        <p:spPr/>
        <p:txBody>
          <a:bodyPr/>
          <a:lstStyle/>
          <a:p>
            <a:pPr algn="l"/>
            <a:endParaRPr lang="en-US" dirty="0"/>
          </a:p>
        </p:txBody>
      </p:sp>
      <p:sp>
        <p:nvSpPr>
          <p:cNvPr id="6" name="Slide Number Placeholder 5">
            <a:extLst>
              <a:ext uri="{FF2B5EF4-FFF2-40B4-BE49-F238E27FC236}">
                <a16:creationId xmlns:a16="http://schemas.microsoft.com/office/drawing/2014/main" id="{D5A88E51-AAA0-4CD2-B02C-BDBCB1CCFD7C}"/>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733213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26F5-6C93-4CFB-835C-F11D126FE2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6B5BF3-839C-4672-8A26-03203A8FFE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6E9625-5F8E-40B9-A3FF-10C997D526E0}"/>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5" name="Footer Placeholder 4">
            <a:extLst>
              <a:ext uri="{FF2B5EF4-FFF2-40B4-BE49-F238E27FC236}">
                <a16:creationId xmlns:a16="http://schemas.microsoft.com/office/drawing/2014/main" id="{55760F63-1F7E-4CA8-BD59-FC6CC05B9BA1}"/>
              </a:ext>
            </a:extLst>
          </p:cNvPr>
          <p:cNvSpPr>
            <a:spLocks noGrp="1"/>
          </p:cNvSpPr>
          <p:nvPr>
            <p:ph type="ftr" sz="quarter" idx="11"/>
          </p:nvPr>
        </p:nvSpPr>
        <p:spPr/>
        <p:txBody>
          <a:bodyPr/>
          <a:lstStyle/>
          <a:p>
            <a:pPr algn="l"/>
            <a:endParaRPr lang="en-US" dirty="0"/>
          </a:p>
        </p:txBody>
      </p:sp>
      <p:sp>
        <p:nvSpPr>
          <p:cNvPr id="6" name="Slide Number Placeholder 5">
            <a:extLst>
              <a:ext uri="{FF2B5EF4-FFF2-40B4-BE49-F238E27FC236}">
                <a16:creationId xmlns:a16="http://schemas.microsoft.com/office/drawing/2014/main" id="{B37C3C36-C612-455A-A64F-3D7F13B02DBC}"/>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86721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CD22B-5334-422B-8EC7-4896592839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FA2A04-F0AB-4C5C-8804-81BAD6DBB8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D1278E-16A8-4BCA-B3CC-44B4A6250CAD}"/>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5" name="Footer Placeholder 4">
            <a:extLst>
              <a:ext uri="{FF2B5EF4-FFF2-40B4-BE49-F238E27FC236}">
                <a16:creationId xmlns:a16="http://schemas.microsoft.com/office/drawing/2014/main" id="{2A594720-075A-4171-AF41-62EA5163C7E3}"/>
              </a:ext>
            </a:extLst>
          </p:cNvPr>
          <p:cNvSpPr>
            <a:spLocks noGrp="1"/>
          </p:cNvSpPr>
          <p:nvPr>
            <p:ph type="ftr" sz="quarter" idx="11"/>
          </p:nvPr>
        </p:nvSpPr>
        <p:spPr/>
        <p:txBody>
          <a:bodyPr/>
          <a:lstStyle/>
          <a:p>
            <a:pPr algn="l"/>
            <a:endParaRPr lang="en-US" dirty="0"/>
          </a:p>
        </p:txBody>
      </p:sp>
      <p:sp>
        <p:nvSpPr>
          <p:cNvPr id="6" name="Slide Number Placeholder 5">
            <a:extLst>
              <a:ext uri="{FF2B5EF4-FFF2-40B4-BE49-F238E27FC236}">
                <a16:creationId xmlns:a16="http://schemas.microsoft.com/office/drawing/2014/main" id="{93BC5977-FCBE-4FDE-A280-EE94DCF97E92}"/>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21564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31235-1FD0-4477-BBDF-DFB8D4C531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6BB276-4EEB-48AE-B9E7-F52F495A89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0E6FFC-7A98-48F9-8D37-31FA6D98A3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F38383-5364-4176-88DB-79A36C630832}"/>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6" name="Footer Placeholder 5">
            <a:extLst>
              <a:ext uri="{FF2B5EF4-FFF2-40B4-BE49-F238E27FC236}">
                <a16:creationId xmlns:a16="http://schemas.microsoft.com/office/drawing/2014/main" id="{64F81053-347A-43A1-9D5C-40E323C7E5AF}"/>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EB36F18C-2CAB-4CFC-ABF8-6807A9BFEB3B}"/>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793617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AECED-53B3-436C-A989-16E1A8912D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EAE40D-DB3F-4A1C-8FA7-BE6D92D3C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33EFB3-4B83-4BBB-B86B-4803144915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05199C-6241-4E29-92EE-3938998989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1CF7B2-6883-4564-9632-5B7EECF699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9FD9668-8EF6-45E9-8284-773EF17BB736}"/>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8" name="Footer Placeholder 7">
            <a:extLst>
              <a:ext uri="{FF2B5EF4-FFF2-40B4-BE49-F238E27FC236}">
                <a16:creationId xmlns:a16="http://schemas.microsoft.com/office/drawing/2014/main" id="{D6B1A887-49C6-4F66-AC13-3A84167AB23B}"/>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BD095834-AEFF-4901-A2B4-70ED2DA4E11B}"/>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73765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E4B11-4E4C-461E-89FB-27DA847385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8C5DF5-4199-47DF-B6AA-E4D7E3451219}"/>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4" name="Footer Placeholder 3">
            <a:extLst>
              <a:ext uri="{FF2B5EF4-FFF2-40B4-BE49-F238E27FC236}">
                <a16:creationId xmlns:a16="http://schemas.microsoft.com/office/drawing/2014/main" id="{CCD7C4B3-4128-4BE5-A422-906C2837EB02}"/>
              </a:ext>
            </a:extLst>
          </p:cNvPr>
          <p:cNvSpPr>
            <a:spLocks noGrp="1"/>
          </p:cNvSpPr>
          <p:nvPr>
            <p:ph type="ftr" sz="quarter" idx="11"/>
          </p:nvPr>
        </p:nvSpPr>
        <p:spPr/>
        <p:txBody>
          <a:bodyPr/>
          <a:lstStyle/>
          <a:p>
            <a:pPr algn="l"/>
            <a:endParaRPr lang="en-US" dirty="0"/>
          </a:p>
        </p:txBody>
      </p:sp>
      <p:sp>
        <p:nvSpPr>
          <p:cNvPr id="5" name="Slide Number Placeholder 4">
            <a:extLst>
              <a:ext uri="{FF2B5EF4-FFF2-40B4-BE49-F238E27FC236}">
                <a16:creationId xmlns:a16="http://schemas.microsoft.com/office/drawing/2014/main" id="{3A07393C-2F54-4A49-8BBA-CCC6284D47D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231196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8F20E8-AE83-4D1D-927C-A73CFA9EBCB7}"/>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3" name="Footer Placeholder 2">
            <a:extLst>
              <a:ext uri="{FF2B5EF4-FFF2-40B4-BE49-F238E27FC236}">
                <a16:creationId xmlns:a16="http://schemas.microsoft.com/office/drawing/2014/main" id="{EEC73882-910E-4602-ACBA-0542B1F2CF52}"/>
              </a:ext>
            </a:extLst>
          </p:cNvPr>
          <p:cNvSpPr>
            <a:spLocks noGrp="1"/>
          </p:cNvSpPr>
          <p:nvPr>
            <p:ph type="ftr" sz="quarter" idx="11"/>
          </p:nvPr>
        </p:nvSpPr>
        <p:spPr/>
        <p:txBody>
          <a:bodyPr/>
          <a:lstStyle/>
          <a:p>
            <a:pPr algn="l"/>
            <a:endParaRPr lang="en-US" dirty="0"/>
          </a:p>
        </p:txBody>
      </p:sp>
      <p:sp>
        <p:nvSpPr>
          <p:cNvPr id="4" name="Slide Number Placeholder 3">
            <a:extLst>
              <a:ext uri="{FF2B5EF4-FFF2-40B4-BE49-F238E27FC236}">
                <a16:creationId xmlns:a16="http://schemas.microsoft.com/office/drawing/2014/main" id="{33F1D02A-BE66-4677-8899-E58AC1BD50AE}"/>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182197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D9BD9-3197-443D-B08B-DE41CCDBE4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C19A38-DB3D-476F-A5D0-89B05D36C1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CA804F-4401-4B84-A8A7-57C2A955D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CA770F-820E-4EE0-B0D9-E374F3227704}"/>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6" name="Footer Placeholder 5">
            <a:extLst>
              <a:ext uri="{FF2B5EF4-FFF2-40B4-BE49-F238E27FC236}">
                <a16:creationId xmlns:a16="http://schemas.microsoft.com/office/drawing/2014/main" id="{8226F26A-6D00-4010-A9FD-2CC5EA17C53E}"/>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09035A41-E1D5-442C-89E0-34B456594FE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4278351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1A2BA-A0E1-45F3-A78E-0A67E4FE35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98BFB8-0F26-4854-86F1-4213CA6D7B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EE92B2-11BB-4BE6-8F36-15BE4408D3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6BF25F-B24F-41BC-B7BD-B6759BD67363}"/>
              </a:ext>
            </a:extLst>
          </p:cNvPr>
          <p:cNvSpPr>
            <a:spLocks noGrp="1"/>
          </p:cNvSpPr>
          <p:nvPr>
            <p:ph type="dt" sz="half" idx="10"/>
          </p:nvPr>
        </p:nvSpPr>
        <p:spPr/>
        <p:txBody>
          <a:bodyPr/>
          <a:lstStyle/>
          <a:p>
            <a:pPr algn="r"/>
            <a:fld id="{53BEF823-48A5-43FC-BE03-E79964288B41}" type="datetimeFigureOut">
              <a:rPr lang="en-US" smtClean="0"/>
              <a:pPr algn="r"/>
              <a:t>5/2/2023</a:t>
            </a:fld>
            <a:endParaRPr lang="en-US" dirty="0"/>
          </a:p>
        </p:txBody>
      </p:sp>
      <p:sp>
        <p:nvSpPr>
          <p:cNvPr id="6" name="Footer Placeholder 5">
            <a:extLst>
              <a:ext uri="{FF2B5EF4-FFF2-40B4-BE49-F238E27FC236}">
                <a16:creationId xmlns:a16="http://schemas.microsoft.com/office/drawing/2014/main" id="{E888F65E-81DC-4163-BAE3-8E156EDD07D6}"/>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AD977A08-5BD7-4C7E-A4A7-318C9E4291A3}"/>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638880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75A871-A5E1-4AD9-B8F0-9B4802FE5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8C23CF-2546-4156-BEDD-B56431B375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D6DFA-9959-43EE-AD08-8A933EE090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53BEF823-48A5-43FC-BE03-E79964288B41}" type="datetimeFigureOut">
              <a:rPr lang="en-US" smtClean="0"/>
              <a:pPr algn="r"/>
              <a:t>5/2/2023</a:t>
            </a:fld>
            <a:endParaRPr lang="en-US" dirty="0"/>
          </a:p>
        </p:txBody>
      </p:sp>
      <p:sp>
        <p:nvSpPr>
          <p:cNvPr id="5" name="Footer Placeholder 4">
            <a:extLst>
              <a:ext uri="{FF2B5EF4-FFF2-40B4-BE49-F238E27FC236}">
                <a16:creationId xmlns:a16="http://schemas.microsoft.com/office/drawing/2014/main" id="{8BD064E9-FDC0-4BCB-91FE-AFE133807A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a:endParaRPr lang="en-US" dirty="0"/>
          </a:p>
        </p:txBody>
      </p:sp>
      <p:sp>
        <p:nvSpPr>
          <p:cNvPr id="6" name="Slide Number Placeholder 5">
            <a:extLst>
              <a:ext uri="{FF2B5EF4-FFF2-40B4-BE49-F238E27FC236}">
                <a16:creationId xmlns:a16="http://schemas.microsoft.com/office/drawing/2014/main" id="{21971B67-8236-458C-920D-953BDBF344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1449071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pic>
        <p:nvPicPr>
          <p:cNvPr id="4" name="Picture 3" descr="One in a crowd">
            <a:extLst>
              <a:ext uri="{FF2B5EF4-FFF2-40B4-BE49-F238E27FC236}">
                <a16:creationId xmlns:a16="http://schemas.microsoft.com/office/drawing/2014/main" id="{BB18C0C4-83B6-4618-B489-3BD27BA4E362}"/>
              </a:ext>
            </a:extLst>
          </p:cNvPr>
          <p:cNvPicPr>
            <a:picLocks noChangeAspect="1"/>
          </p:cNvPicPr>
          <p:nvPr/>
        </p:nvPicPr>
        <p:blipFill rotWithShape="1">
          <a:blip r:embed="rId2">
            <a:alphaModFix/>
          </a:blip>
          <a:srcRect l="3101"/>
          <a:stretch/>
        </p:blipFill>
        <p:spPr>
          <a:xfrm>
            <a:off x="3331593" y="10"/>
            <a:ext cx="8860407" cy="6857990"/>
          </a:xfrm>
          <a:custGeom>
            <a:avLst/>
            <a:gdLst/>
            <a:ahLst/>
            <a:cxnLst/>
            <a:rect l="l" t="t" r="r" b="b"/>
            <a:pathLst>
              <a:path w="8860407" h="6858000">
                <a:moveTo>
                  <a:pt x="0" y="0"/>
                </a:moveTo>
                <a:lnTo>
                  <a:pt x="8860407" y="0"/>
                </a:lnTo>
                <a:lnTo>
                  <a:pt x="8860407" y="6858000"/>
                </a:lnTo>
                <a:lnTo>
                  <a:pt x="661049" y="6858000"/>
                </a:lnTo>
                <a:lnTo>
                  <a:pt x="832672" y="6662026"/>
                </a:lnTo>
                <a:cubicBezTo>
                  <a:pt x="1465328" y="5866432"/>
                  <a:pt x="1845374" y="4846462"/>
                  <a:pt x="1845374" y="3734370"/>
                </a:cubicBezTo>
                <a:cubicBezTo>
                  <a:pt x="1845374" y="2244963"/>
                  <a:pt x="1163691" y="920792"/>
                  <a:pt x="106458" y="79568"/>
                </a:cubicBezTo>
                <a:close/>
              </a:path>
            </a:pathLst>
          </a:custGeom>
        </p:spPr>
      </p:pic>
      <p:sp>
        <p:nvSpPr>
          <p:cNvPr id="2" name="Title 1">
            <a:extLst>
              <a:ext uri="{FF2B5EF4-FFF2-40B4-BE49-F238E27FC236}">
                <a16:creationId xmlns:a16="http://schemas.microsoft.com/office/drawing/2014/main" id="{BD887F3A-9C15-4DE0-89FA-00991E1F3A44}"/>
              </a:ext>
            </a:extLst>
          </p:cNvPr>
          <p:cNvSpPr>
            <a:spLocks noGrp="1"/>
          </p:cNvSpPr>
          <p:nvPr>
            <p:ph type="ctrTitle"/>
          </p:nvPr>
        </p:nvSpPr>
        <p:spPr>
          <a:xfrm>
            <a:off x="758952" y="1128811"/>
            <a:ext cx="3863848" cy="3342290"/>
          </a:xfrm>
        </p:spPr>
        <p:txBody>
          <a:bodyPr anchor="b">
            <a:normAutofit fontScale="90000"/>
          </a:bodyPr>
          <a:lstStyle/>
          <a:p>
            <a:r>
              <a:rPr lang="en-US" sz="5400" dirty="0"/>
              <a:t>Group Psychology and Group Psychotherapy Specialty Council</a:t>
            </a:r>
          </a:p>
        </p:txBody>
      </p:sp>
      <p:sp>
        <p:nvSpPr>
          <p:cNvPr id="3" name="Subtitle 2">
            <a:extLst>
              <a:ext uri="{FF2B5EF4-FFF2-40B4-BE49-F238E27FC236}">
                <a16:creationId xmlns:a16="http://schemas.microsoft.com/office/drawing/2014/main" id="{AFB5E980-E2BD-4C1B-A7A4-C3ECF8A857EF}"/>
              </a:ext>
            </a:extLst>
          </p:cNvPr>
          <p:cNvSpPr>
            <a:spLocks noGrp="1"/>
          </p:cNvSpPr>
          <p:nvPr>
            <p:ph type="subTitle" idx="1"/>
          </p:nvPr>
        </p:nvSpPr>
        <p:spPr>
          <a:xfrm>
            <a:off x="758953" y="4660287"/>
            <a:ext cx="3863847" cy="1621979"/>
          </a:xfrm>
        </p:spPr>
        <p:txBody>
          <a:bodyPr anchor="t">
            <a:normAutofit/>
          </a:bodyPr>
          <a:lstStyle/>
          <a:p>
            <a:r>
              <a:rPr lang="en-US" sz="3200" dirty="0"/>
              <a:t>GPGP Specialty Council or GPGPSC or Specialty Council</a:t>
            </a:r>
          </a:p>
        </p:txBody>
      </p:sp>
    </p:spTree>
    <p:extLst>
      <p:ext uri="{BB962C8B-B14F-4D97-AF65-F5344CB8AC3E}">
        <p14:creationId xmlns:p14="http://schemas.microsoft.com/office/powerpoint/2010/main" val="3683474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F9502-B19D-4A94-8BE3-CA7F996EE9BB}"/>
              </a:ext>
            </a:extLst>
          </p:cNvPr>
          <p:cNvSpPr>
            <a:spLocks noGrp="1"/>
          </p:cNvSpPr>
          <p:nvPr>
            <p:ph type="title"/>
          </p:nvPr>
        </p:nvSpPr>
        <p:spPr/>
        <p:txBody>
          <a:bodyPr/>
          <a:lstStyle/>
          <a:p>
            <a:r>
              <a:rPr lang="en-US" dirty="0"/>
              <a:t>Essential Elements of a Successful Petition</a:t>
            </a:r>
          </a:p>
        </p:txBody>
      </p:sp>
      <p:sp>
        <p:nvSpPr>
          <p:cNvPr id="3" name="Content Placeholder 2">
            <a:extLst>
              <a:ext uri="{FF2B5EF4-FFF2-40B4-BE49-F238E27FC236}">
                <a16:creationId xmlns:a16="http://schemas.microsoft.com/office/drawing/2014/main" id="{95DB6D87-1F17-4708-AEC9-43EC80B495A6}"/>
              </a:ext>
            </a:extLst>
          </p:cNvPr>
          <p:cNvSpPr>
            <a:spLocks noGrp="1"/>
          </p:cNvSpPr>
          <p:nvPr>
            <p:ph idx="1"/>
          </p:nvPr>
        </p:nvSpPr>
        <p:spPr/>
        <p:txBody>
          <a:bodyPr/>
          <a:lstStyle/>
          <a:p>
            <a:r>
              <a:rPr lang="en-US" dirty="0"/>
              <a:t>Strong literature base as evidenced by current, high-quality/high-impact, peer reviewed references</a:t>
            </a:r>
          </a:p>
          <a:p>
            <a:r>
              <a:rPr lang="en-US" dirty="0"/>
              <a:t>Demonstrated distinctiveness in theory and practice</a:t>
            </a:r>
          </a:p>
          <a:p>
            <a:r>
              <a:rPr lang="en-US" dirty="0"/>
              <a:t>Established competencies</a:t>
            </a:r>
          </a:p>
          <a:p>
            <a:endParaRPr lang="en-US" dirty="0"/>
          </a:p>
        </p:txBody>
      </p:sp>
    </p:spTree>
    <p:extLst>
      <p:ext uri="{BB962C8B-B14F-4D97-AF65-F5344CB8AC3E}">
        <p14:creationId xmlns:p14="http://schemas.microsoft.com/office/powerpoint/2010/main" val="931654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4436B9F-F1B4-4ED6-A80C-FEE35A8FA957}"/>
              </a:ext>
            </a:extLst>
          </p:cNvPr>
          <p:cNvSpPr>
            <a:spLocks noGrp="1"/>
          </p:cNvSpPr>
          <p:nvPr>
            <p:ph type="title"/>
          </p:nvPr>
        </p:nvSpPr>
        <p:spPr>
          <a:xfrm>
            <a:off x="660400" y="288925"/>
            <a:ext cx="10223500" cy="739775"/>
          </a:xfrm>
        </p:spPr>
        <p:txBody>
          <a:bodyPr>
            <a:noAutofit/>
          </a:bodyPr>
          <a:lstStyle/>
          <a:p>
            <a:pPr algn="ctr"/>
            <a:r>
              <a:rPr lang="en-US" sz="3600" dirty="0"/>
              <a:t>What? Why? How?</a:t>
            </a:r>
            <a:br>
              <a:rPr lang="en-US" sz="3600" dirty="0"/>
            </a:br>
            <a:r>
              <a:rPr lang="en-US" sz="3600" dirty="0"/>
              <a:t>  GPGP Specialty Council Strategic Plan</a:t>
            </a:r>
          </a:p>
        </p:txBody>
      </p:sp>
      <p:graphicFrame>
        <p:nvGraphicFramePr>
          <p:cNvPr id="11" name="Table 11">
            <a:extLst>
              <a:ext uri="{FF2B5EF4-FFF2-40B4-BE49-F238E27FC236}">
                <a16:creationId xmlns:a16="http://schemas.microsoft.com/office/drawing/2014/main" id="{9943C872-A219-4397-87F5-F893312EDBE9}"/>
              </a:ext>
            </a:extLst>
          </p:cNvPr>
          <p:cNvGraphicFramePr>
            <a:graphicFrameLocks noGrp="1"/>
          </p:cNvGraphicFramePr>
          <p:nvPr>
            <p:ph idx="1"/>
          </p:nvPr>
        </p:nvGraphicFramePr>
        <p:xfrm>
          <a:off x="660400" y="1235075"/>
          <a:ext cx="10515600" cy="54864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719659948"/>
                    </a:ext>
                  </a:extLst>
                </a:gridCol>
                <a:gridCol w="5257800">
                  <a:extLst>
                    <a:ext uri="{9D8B030D-6E8A-4147-A177-3AD203B41FA5}">
                      <a16:colId xmlns:a16="http://schemas.microsoft.com/office/drawing/2014/main" val="4193495216"/>
                    </a:ext>
                  </a:extLst>
                </a:gridCol>
              </a:tblGrid>
              <a:tr h="370840">
                <a:tc>
                  <a:txBody>
                    <a:bodyPr/>
                    <a:lstStyle/>
                    <a:p>
                      <a:r>
                        <a:rPr lang="en-US" sz="2400" dirty="0"/>
                        <a:t>Objective</a:t>
                      </a:r>
                    </a:p>
                  </a:txBody>
                  <a:tcPr/>
                </a:tc>
                <a:tc>
                  <a:txBody>
                    <a:bodyPr/>
                    <a:lstStyle/>
                    <a:p>
                      <a:r>
                        <a:rPr lang="en-US" sz="2400" dirty="0"/>
                        <a:t>Action(s)</a:t>
                      </a:r>
                    </a:p>
                  </a:txBody>
                  <a:tcPr/>
                </a:tc>
                <a:extLst>
                  <a:ext uri="{0D108BD9-81ED-4DB2-BD59-A6C34878D82A}">
                    <a16:rowId xmlns:a16="http://schemas.microsoft.com/office/drawing/2014/main" val="1612345664"/>
                  </a:ext>
                </a:extLst>
              </a:tr>
              <a:tr h="370840">
                <a:tc>
                  <a:txBody>
                    <a:bodyPr/>
                    <a:lstStyle/>
                    <a:p>
                      <a:r>
                        <a:rPr lang="en-US" sz="2000" dirty="0"/>
                        <a:t>1. Assist training programs to review for the specialty</a:t>
                      </a:r>
                    </a:p>
                  </a:txBody>
                  <a:tcPr/>
                </a:tc>
                <a:tc>
                  <a:txBody>
                    <a:bodyPr/>
                    <a:lstStyle/>
                    <a:p>
                      <a:pPr marL="457200" indent="-457200">
                        <a:buAutoNum type="alphaLcPeriod"/>
                      </a:pPr>
                      <a:r>
                        <a:rPr lang="en-US" sz="2000" dirty="0"/>
                        <a:t>Develop tools for program reviews (doctoral, internship, postdoc)</a:t>
                      </a:r>
                    </a:p>
                    <a:p>
                      <a:pPr marL="457200" indent="-457200">
                        <a:buAutoNum type="alphaLcPeriod"/>
                      </a:pPr>
                      <a:r>
                        <a:rPr lang="en-US" sz="2000" dirty="0"/>
                        <a:t>Distribute to programs</a:t>
                      </a:r>
                    </a:p>
                  </a:txBody>
                  <a:tcPr/>
                </a:tc>
                <a:extLst>
                  <a:ext uri="{0D108BD9-81ED-4DB2-BD59-A6C34878D82A}">
                    <a16:rowId xmlns:a16="http://schemas.microsoft.com/office/drawing/2014/main" val="3344674571"/>
                  </a:ext>
                </a:extLst>
              </a:tr>
              <a:tr h="370840">
                <a:tc>
                  <a:txBody>
                    <a:bodyPr/>
                    <a:lstStyle/>
                    <a:p>
                      <a:r>
                        <a:rPr lang="en-US" sz="2000" dirty="0"/>
                        <a:t>2. Increase visibility of specialty</a:t>
                      </a:r>
                    </a:p>
                  </a:txBody>
                  <a:tcPr/>
                </a:tc>
                <a:tc>
                  <a:txBody>
                    <a:bodyPr/>
                    <a:lstStyle/>
                    <a:p>
                      <a:r>
                        <a:rPr lang="en-US" sz="2000" dirty="0"/>
                        <a:t>a. Conference presentations (APA, AGPA, webinars, etc., journal articles, </a:t>
                      </a:r>
                      <a:r>
                        <a:rPr lang="en-US" sz="2000" dirty="0" err="1"/>
                        <a:t>Div</a:t>
                      </a:r>
                      <a:r>
                        <a:rPr lang="en-US" sz="2000" dirty="0"/>
                        <a:t> 49’s website, newsletter)</a:t>
                      </a:r>
                    </a:p>
                  </a:txBody>
                  <a:tcPr/>
                </a:tc>
                <a:extLst>
                  <a:ext uri="{0D108BD9-81ED-4DB2-BD59-A6C34878D82A}">
                    <a16:rowId xmlns:a16="http://schemas.microsoft.com/office/drawing/2014/main" val="2809510213"/>
                  </a:ext>
                </a:extLst>
              </a:tr>
              <a:tr h="370840">
                <a:tc>
                  <a:txBody>
                    <a:bodyPr/>
                    <a:lstStyle/>
                    <a:p>
                      <a:r>
                        <a:rPr lang="en-US" sz="2000" dirty="0"/>
                        <a:t>3. Increase # of affiliated organizations</a:t>
                      </a:r>
                    </a:p>
                  </a:txBody>
                  <a:tcPr/>
                </a:tc>
                <a:tc>
                  <a:txBody>
                    <a:bodyPr/>
                    <a:lstStyle/>
                    <a:p>
                      <a:r>
                        <a:rPr lang="en-US" sz="2000" dirty="0"/>
                        <a:t>a. Identity and invite organizations (e.g., AMHCA)</a:t>
                      </a:r>
                    </a:p>
                  </a:txBody>
                  <a:tcPr/>
                </a:tc>
                <a:extLst>
                  <a:ext uri="{0D108BD9-81ED-4DB2-BD59-A6C34878D82A}">
                    <a16:rowId xmlns:a16="http://schemas.microsoft.com/office/drawing/2014/main" val="642322893"/>
                  </a:ext>
                </a:extLst>
              </a:tr>
              <a:tr h="370840">
                <a:tc>
                  <a:txBody>
                    <a:bodyPr/>
                    <a:lstStyle/>
                    <a:p>
                      <a:r>
                        <a:rPr lang="en-US" sz="2000" dirty="0"/>
                        <a:t>4. Resubmission tasks</a:t>
                      </a:r>
                    </a:p>
                  </a:txBody>
                  <a:tcPr/>
                </a:tc>
                <a:tc>
                  <a:txBody>
                    <a:bodyPr/>
                    <a:lstStyle/>
                    <a:p>
                      <a:pPr marL="457200" indent="-457200">
                        <a:buAutoNum type="alphaLcPeriod"/>
                      </a:pPr>
                      <a:r>
                        <a:rPr lang="en-US" sz="2000" dirty="0"/>
                        <a:t>Compile citations and abstracts: studies/articles; conference </a:t>
                      </a:r>
                      <a:r>
                        <a:rPr lang="en-US" sz="2000" dirty="0" err="1"/>
                        <a:t>pres</a:t>
                      </a:r>
                      <a:r>
                        <a:rPr lang="en-US" sz="2000" dirty="0"/>
                        <a:t>; webinars; etc.</a:t>
                      </a:r>
                    </a:p>
                    <a:p>
                      <a:pPr marL="457200" indent="-457200">
                        <a:buAutoNum type="alphaLcPeriod"/>
                      </a:pPr>
                      <a:r>
                        <a:rPr lang="en-US" sz="2000" dirty="0"/>
                        <a:t>Publish Education &amp; Training Guidelines and update for resub</a:t>
                      </a:r>
                    </a:p>
                    <a:p>
                      <a:pPr marL="457200" indent="-457200">
                        <a:buAutoNum type="alphaLcPeriod"/>
                      </a:pPr>
                      <a:r>
                        <a:rPr lang="en-US" sz="2000" dirty="0"/>
                        <a:t>Publish Clinical Guidelines and update for resub</a:t>
                      </a:r>
                    </a:p>
                  </a:txBody>
                  <a:tcPr/>
                </a:tc>
                <a:extLst>
                  <a:ext uri="{0D108BD9-81ED-4DB2-BD59-A6C34878D82A}">
                    <a16:rowId xmlns:a16="http://schemas.microsoft.com/office/drawing/2014/main" val="3437026509"/>
                  </a:ext>
                </a:extLst>
              </a:tr>
              <a:tr h="370840">
                <a:tc>
                  <a:txBody>
                    <a:bodyPr/>
                    <a:lstStyle/>
                    <a:p>
                      <a:r>
                        <a:rPr lang="en-US" sz="2000" dirty="0"/>
                        <a:t>5. GPGP Specialty Council</a:t>
                      </a:r>
                    </a:p>
                  </a:txBody>
                  <a:tcPr/>
                </a:tc>
                <a:tc>
                  <a:txBody>
                    <a:bodyPr/>
                    <a:lstStyle/>
                    <a:p>
                      <a:r>
                        <a:rPr lang="en-US" sz="2000" dirty="0"/>
                        <a:t>a. Set up archives</a:t>
                      </a:r>
                    </a:p>
                  </a:txBody>
                  <a:tcPr/>
                </a:tc>
                <a:extLst>
                  <a:ext uri="{0D108BD9-81ED-4DB2-BD59-A6C34878D82A}">
                    <a16:rowId xmlns:a16="http://schemas.microsoft.com/office/drawing/2014/main" val="1413114623"/>
                  </a:ext>
                </a:extLst>
              </a:tr>
            </a:tbl>
          </a:graphicData>
        </a:graphic>
      </p:graphicFrame>
    </p:spTree>
    <p:extLst>
      <p:ext uri="{BB962C8B-B14F-4D97-AF65-F5344CB8AC3E}">
        <p14:creationId xmlns:p14="http://schemas.microsoft.com/office/powerpoint/2010/main" val="2981275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31566-2E4D-4AB9-BBED-2A49E52529DE}"/>
              </a:ext>
            </a:extLst>
          </p:cNvPr>
          <p:cNvSpPr>
            <a:spLocks noGrp="1"/>
          </p:cNvSpPr>
          <p:nvPr>
            <p:ph type="title"/>
          </p:nvPr>
        </p:nvSpPr>
        <p:spPr/>
        <p:txBody>
          <a:bodyPr/>
          <a:lstStyle/>
          <a:p>
            <a:r>
              <a:rPr lang="en-US" dirty="0"/>
              <a:t>Who?</a:t>
            </a:r>
          </a:p>
        </p:txBody>
      </p:sp>
      <p:sp>
        <p:nvSpPr>
          <p:cNvPr id="4" name="Text Placeholder 3">
            <a:extLst>
              <a:ext uri="{FF2B5EF4-FFF2-40B4-BE49-F238E27FC236}">
                <a16:creationId xmlns:a16="http://schemas.microsoft.com/office/drawing/2014/main" id="{6FE06A37-7236-4C37-B712-ED17A6C7D4E2}"/>
              </a:ext>
            </a:extLst>
          </p:cNvPr>
          <p:cNvSpPr>
            <a:spLocks noGrp="1"/>
          </p:cNvSpPr>
          <p:nvPr>
            <p:ph type="body" idx="1"/>
          </p:nvPr>
        </p:nvSpPr>
        <p:spPr/>
        <p:txBody>
          <a:bodyPr>
            <a:normAutofit lnSpcReduction="10000"/>
          </a:bodyPr>
          <a:lstStyle/>
          <a:p>
            <a:r>
              <a:rPr lang="en-US" sz="3600" dirty="0"/>
              <a:t>Officers</a:t>
            </a:r>
          </a:p>
        </p:txBody>
      </p:sp>
      <p:sp>
        <p:nvSpPr>
          <p:cNvPr id="5" name="Content Placeholder 4">
            <a:extLst>
              <a:ext uri="{FF2B5EF4-FFF2-40B4-BE49-F238E27FC236}">
                <a16:creationId xmlns:a16="http://schemas.microsoft.com/office/drawing/2014/main" id="{FBD5E2E2-20C1-48F4-94EA-EAB84461A92C}"/>
              </a:ext>
            </a:extLst>
          </p:cNvPr>
          <p:cNvSpPr>
            <a:spLocks noGrp="1"/>
          </p:cNvSpPr>
          <p:nvPr>
            <p:ph sz="half" idx="2"/>
          </p:nvPr>
        </p:nvSpPr>
        <p:spPr/>
        <p:txBody>
          <a:bodyPr>
            <a:normAutofit fontScale="77500" lnSpcReduction="20000"/>
          </a:bodyPr>
          <a:lstStyle/>
          <a:p>
            <a:r>
              <a:rPr lang="en-US" dirty="0"/>
              <a:t>President –</a:t>
            </a:r>
            <a:r>
              <a:rPr lang="en-US" i="1" dirty="0"/>
              <a:t>Noelle Lefforge</a:t>
            </a:r>
            <a:endParaRPr lang="en-US" dirty="0"/>
          </a:p>
          <a:p>
            <a:r>
              <a:rPr lang="en-US" dirty="0"/>
              <a:t>Vice-President – </a:t>
            </a:r>
            <a:r>
              <a:rPr lang="en-US" i="1" dirty="0"/>
              <a:t>Vinny Dehili</a:t>
            </a:r>
            <a:endParaRPr lang="en-US" dirty="0"/>
          </a:p>
          <a:p>
            <a:r>
              <a:rPr lang="en-US" dirty="0"/>
              <a:t>Secretary – </a:t>
            </a:r>
            <a:r>
              <a:rPr lang="en-US" i="1" dirty="0"/>
              <a:t>Kathryn White</a:t>
            </a:r>
            <a:endParaRPr lang="en-US" dirty="0"/>
          </a:p>
          <a:p>
            <a:r>
              <a:rPr lang="en-US" dirty="0"/>
              <a:t>Treasurer </a:t>
            </a:r>
            <a:r>
              <a:rPr lang="en-US" i="1" dirty="0"/>
              <a:t>-Misha Bogomaz</a:t>
            </a:r>
            <a:endParaRPr lang="en-US" dirty="0"/>
          </a:p>
          <a:p>
            <a:endParaRPr lang="en-US" dirty="0"/>
          </a:p>
          <a:p>
            <a:endParaRPr lang="en-US" dirty="0"/>
          </a:p>
          <a:p>
            <a:r>
              <a:rPr lang="en-US" dirty="0"/>
              <a:t>Representative to Council of Specialties – </a:t>
            </a:r>
            <a:r>
              <a:rPr lang="en-US" i="1" dirty="0"/>
              <a:t>Noelle Lefforge</a:t>
            </a:r>
            <a:endParaRPr lang="en-US" dirty="0"/>
          </a:p>
        </p:txBody>
      </p:sp>
      <p:sp>
        <p:nvSpPr>
          <p:cNvPr id="6" name="Text Placeholder 5">
            <a:extLst>
              <a:ext uri="{FF2B5EF4-FFF2-40B4-BE49-F238E27FC236}">
                <a16:creationId xmlns:a16="http://schemas.microsoft.com/office/drawing/2014/main" id="{A4A72BC6-E270-4EE8-81AC-2EE673D539AE}"/>
              </a:ext>
            </a:extLst>
          </p:cNvPr>
          <p:cNvSpPr>
            <a:spLocks noGrp="1"/>
          </p:cNvSpPr>
          <p:nvPr>
            <p:ph type="body" sz="quarter" idx="3"/>
          </p:nvPr>
        </p:nvSpPr>
        <p:spPr/>
        <p:txBody>
          <a:bodyPr>
            <a:normAutofit lnSpcReduction="10000"/>
          </a:bodyPr>
          <a:lstStyle/>
          <a:p>
            <a:r>
              <a:rPr lang="en-US" sz="2800" dirty="0"/>
              <a:t>Co-Sponsoring Specialty Organization Representatives</a:t>
            </a:r>
          </a:p>
        </p:txBody>
      </p:sp>
      <p:sp>
        <p:nvSpPr>
          <p:cNvPr id="7" name="Content Placeholder 6">
            <a:extLst>
              <a:ext uri="{FF2B5EF4-FFF2-40B4-BE49-F238E27FC236}">
                <a16:creationId xmlns:a16="http://schemas.microsoft.com/office/drawing/2014/main" id="{2F1F558D-D343-41B7-B381-FD52CABEBCF2}"/>
              </a:ext>
            </a:extLst>
          </p:cNvPr>
          <p:cNvSpPr>
            <a:spLocks noGrp="1"/>
          </p:cNvSpPr>
          <p:nvPr>
            <p:ph sz="quarter" idx="4"/>
          </p:nvPr>
        </p:nvSpPr>
        <p:spPr/>
        <p:txBody>
          <a:bodyPr>
            <a:normAutofit fontScale="77500" lnSpcReduction="20000"/>
          </a:bodyPr>
          <a:lstStyle/>
          <a:p>
            <a:r>
              <a:rPr lang="en-US" dirty="0" err="1"/>
              <a:t>Div</a:t>
            </a:r>
            <a:r>
              <a:rPr lang="en-US" dirty="0"/>
              <a:t> 49 President – </a:t>
            </a:r>
            <a:r>
              <a:rPr lang="en-US" i="1" dirty="0"/>
              <a:t>Amy Nitza</a:t>
            </a:r>
          </a:p>
          <a:p>
            <a:r>
              <a:rPr lang="en-US" dirty="0" err="1"/>
              <a:t>Div</a:t>
            </a:r>
            <a:r>
              <a:rPr lang="en-US" dirty="0"/>
              <a:t> 49 Pres-Elect – </a:t>
            </a:r>
            <a:r>
              <a:rPr lang="en-US" i="1" dirty="0"/>
              <a:t>Noelle Lefforge</a:t>
            </a:r>
            <a:endParaRPr lang="en-US" dirty="0"/>
          </a:p>
          <a:p>
            <a:r>
              <a:rPr lang="en-US" dirty="0"/>
              <a:t>AGPA President – </a:t>
            </a:r>
            <a:r>
              <a:rPr lang="en-US" i="1" dirty="0"/>
              <a:t>Gary Burlingame</a:t>
            </a:r>
          </a:p>
          <a:p>
            <a:pPr marL="0" indent="0">
              <a:buNone/>
            </a:pPr>
            <a:r>
              <a:rPr lang="en-US" i="1" dirty="0"/>
              <a:t>(Molyn Leszcz transitioning off)</a:t>
            </a:r>
          </a:p>
          <a:p>
            <a:r>
              <a:rPr lang="en-US" dirty="0"/>
              <a:t>AGPA Pres-Elect – </a:t>
            </a:r>
            <a:r>
              <a:rPr lang="en-US" i="1" dirty="0"/>
              <a:t>Lorraine Wodiska</a:t>
            </a:r>
          </a:p>
          <a:p>
            <a:r>
              <a:rPr lang="en-US" dirty="0"/>
              <a:t>ABGP/ABPP President – </a:t>
            </a:r>
            <a:r>
              <a:rPr lang="en-US" i="1" dirty="0"/>
              <a:t>Darryl Pure</a:t>
            </a:r>
          </a:p>
          <a:p>
            <a:r>
              <a:rPr lang="en-US" dirty="0"/>
              <a:t>IBCGP Chair – </a:t>
            </a:r>
            <a:r>
              <a:rPr lang="en-US" i="1" dirty="0"/>
              <a:t>Steve Van Wagoner</a:t>
            </a:r>
            <a:endParaRPr lang="en-US" dirty="0"/>
          </a:p>
          <a:p>
            <a:r>
              <a:rPr lang="en-US" dirty="0"/>
              <a:t>ASGW Rep – </a:t>
            </a:r>
            <a:r>
              <a:rPr lang="en-US" i="1" dirty="0"/>
              <a:t>Kendra Jackson</a:t>
            </a:r>
          </a:p>
          <a:p>
            <a:r>
              <a:rPr lang="en-US" dirty="0"/>
              <a:t>St. Elizabeth’s – </a:t>
            </a:r>
            <a:r>
              <a:rPr lang="en-US" i="1" dirty="0"/>
              <a:t>Farooq Mohyuddin</a:t>
            </a:r>
          </a:p>
          <a:p>
            <a:r>
              <a:rPr lang="en-US" dirty="0"/>
              <a:t>Recruiting other organizations</a:t>
            </a:r>
          </a:p>
        </p:txBody>
      </p:sp>
    </p:spTree>
    <p:extLst>
      <p:ext uri="{BB962C8B-B14F-4D97-AF65-F5344CB8AC3E}">
        <p14:creationId xmlns:p14="http://schemas.microsoft.com/office/powerpoint/2010/main" val="2245200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4436B9F-F1B4-4ED6-A80C-FEE35A8FA957}"/>
              </a:ext>
            </a:extLst>
          </p:cNvPr>
          <p:cNvSpPr>
            <a:spLocks noGrp="1"/>
          </p:cNvSpPr>
          <p:nvPr>
            <p:ph type="title"/>
          </p:nvPr>
        </p:nvSpPr>
        <p:spPr>
          <a:xfrm>
            <a:off x="660400" y="288925"/>
            <a:ext cx="10223500" cy="739775"/>
          </a:xfrm>
        </p:spPr>
        <p:txBody>
          <a:bodyPr>
            <a:noAutofit/>
          </a:bodyPr>
          <a:lstStyle/>
          <a:p>
            <a:pPr algn="ctr"/>
            <a:r>
              <a:rPr lang="en-US" sz="3600" dirty="0"/>
              <a:t>What? Why? How?</a:t>
            </a:r>
            <a:br>
              <a:rPr lang="en-US" sz="3600" dirty="0"/>
            </a:br>
            <a:r>
              <a:rPr lang="en-US" sz="3600" dirty="0"/>
              <a:t>  GPGP Specialty Council Strategic Plan</a:t>
            </a:r>
          </a:p>
        </p:txBody>
      </p:sp>
      <p:graphicFrame>
        <p:nvGraphicFramePr>
          <p:cNvPr id="11" name="Table 11">
            <a:extLst>
              <a:ext uri="{FF2B5EF4-FFF2-40B4-BE49-F238E27FC236}">
                <a16:creationId xmlns:a16="http://schemas.microsoft.com/office/drawing/2014/main" id="{9943C872-A219-4397-87F5-F893312EDBE9}"/>
              </a:ext>
            </a:extLst>
          </p:cNvPr>
          <p:cNvGraphicFramePr>
            <a:graphicFrameLocks noGrp="1"/>
          </p:cNvGraphicFramePr>
          <p:nvPr>
            <p:ph idx="1"/>
            <p:extLst>
              <p:ext uri="{D42A27DB-BD31-4B8C-83A1-F6EECF244321}">
                <p14:modId xmlns:p14="http://schemas.microsoft.com/office/powerpoint/2010/main" val="52671324"/>
              </p:ext>
            </p:extLst>
          </p:nvPr>
        </p:nvGraphicFramePr>
        <p:xfrm>
          <a:off x="635000" y="1565274"/>
          <a:ext cx="6908800" cy="4260498"/>
        </p:xfrm>
        <a:graphic>
          <a:graphicData uri="http://schemas.openxmlformats.org/drawingml/2006/table">
            <a:tbl>
              <a:tblPr firstRow="1" bandRow="1">
                <a:tableStyleId>{5C22544A-7EE6-4342-B048-85BDC9FD1C3A}</a:tableStyleId>
              </a:tblPr>
              <a:tblGrid>
                <a:gridCol w="6908800">
                  <a:extLst>
                    <a:ext uri="{9D8B030D-6E8A-4147-A177-3AD203B41FA5}">
                      <a16:colId xmlns:a16="http://schemas.microsoft.com/office/drawing/2014/main" val="2719659948"/>
                    </a:ext>
                  </a:extLst>
                </a:gridCol>
              </a:tblGrid>
              <a:tr h="812271">
                <a:tc>
                  <a:txBody>
                    <a:bodyPr/>
                    <a:lstStyle/>
                    <a:p>
                      <a:pPr algn="l"/>
                      <a:r>
                        <a:rPr lang="en-US" sz="2400" dirty="0"/>
                        <a:t>Objectives</a:t>
                      </a:r>
                    </a:p>
                  </a:txBody>
                  <a:tcPr/>
                </a:tc>
                <a:extLst>
                  <a:ext uri="{0D108BD9-81ED-4DB2-BD59-A6C34878D82A}">
                    <a16:rowId xmlns:a16="http://schemas.microsoft.com/office/drawing/2014/main" val="1612345664"/>
                  </a:ext>
                </a:extLst>
              </a:tr>
              <a:tr h="632355">
                <a:tc>
                  <a:txBody>
                    <a:bodyPr/>
                    <a:lstStyle/>
                    <a:p>
                      <a:pPr algn="l"/>
                      <a:r>
                        <a:rPr lang="en-US" sz="2000" dirty="0"/>
                        <a:t>1. Assist training programs to review for the specialty</a:t>
                      </a:r>
                    </a:p>
                  </a:txBody>
                  <a:tcPr/>
                </a:tc>
                <a:extLst>
                  <a:ext uri="{0D108BD9-81ED-4DB2-BD59-A6C34878D82A}">
                    <a16:rowId xmlns:a16="http://schemas.microsoft.com/office/drawing/2014/main" val="3344674571"/>
                  </a:ext>
                </a:extLst>
              </a:tr>
              <a:tr h="703968">
                <a:tc>
                  <a:txBody>
                    <a:bodyPr/>
                    <a:lstStyle/>
                    <a:p>
                      <a:pPr algn="l"/>
                      <a:r>
                        <a:rPr lang="en-US" sz="2000" dirty="0"/>
                        <a:t>2. Increase visibility of specialty</a:t>
                      </a:r>
                    </a:p>
                  </a:txBody>
                  <a:tcPr/>
                </a:tc>
                <a:extLst>
                  <a:ext uri="{0D108BD9-81ED-4DB2-BD59-A6C34878D82A}">
                    <a16:rowId xmlns:a16="http://schemas.microsoft.com/office/drawing/2014/main" val="2809510213"/>
                  </a:ext>
                </a:extLst>
              </a:tr>
              <a:tr h="703968">
                <a:tc>
                  <a:txBody>
                    <a:bodyPr/>
                    <a:lstStyle/>
                    <a:p>
                      <a:pPr algn="l"/>
                      <a:r>
                        <a:rPr lang="en-US" sz="2000" dirty="0"/>
                        <a:t>3. Increase # of affiliated organizations</a:t>
                      </a:r>
                    </a:p>
                  </a:txBody>
                  <a:tcPr/>
                </a:tc>
                <a:extLst>
                  <a:ext uri="{0D108BD9-81ED-4DB2-BD59-A6C34878D82A}">
                    <a16:rowId xmlns:a16="http://schemas.microsoft.com/office/drawing/2014/main" val="642322893"/>
                  </a:ext>
                </a:extLst>
              </a:tr>
              <a:tr h="703968">
                <a:tc>
                  <a:txBody>
                    <a:bodyPr/>
                    <a:lstStyle/>
                    <a:p>
                      <a:pPr algn="l"/>
                      <a:r>
                        <a:rPr lang="en-US" sz="2000" dirty="0"/>
                        <a:t>4. Resubmission tasks</a:t>
                      </a:r>
                    </a:p>
                  </a:txBody>
                  <a:tcPr/>
                </a:tc>
                <a:extLst>
                  <a:ext uri="{0D108BD9-81ED-4DB2-BD59-A6C34878D82A}">
                    <a16:rowId xmlns:a16="http://schemas.microsoft.com/office/drawing/2014/main" val="3437026509"/>
                  </a:ext>
                </a:extLst>
              </a:tr>
              <a:tr h="703968">
                <a:tc>
                  <a:txBody>
                    <a:bodyPr/>
                    <a:lstStyle/>
                    <a:p>
                      <a:pPr algn="l"/>
                      <a:r>
                        <a:rPr lang="en-US" sz="2000" dirty="0"/>
                        <a:t>5. GPGP Specialty Council</a:t>
                      </a:r>
                    </a:p>
                  </a:txBody>
                  <a:tcPr/>
                </a:tc>
                <a:extLst>
                  <a:ext uri="{0D108BD9-81ED-4DB2-BD59-A6C34878D82A}">
                    <a16:rowId xmlns:a16="http://schemas.microsoft.com/office/drawing/2014/main" val="1413114623"/>
                  </a:ext>
                </a:extLst>
              </a:tr>
            </a:tbl>
          </a:graphicData>
        </a:graphic>
      </p:graphicFrame>
    </p:spTree>
    <p:extLst>
      <p:ext uri="{BB962C8B-B14F-4D97-AF65-F5344CB8AC3E}">
        <p14:creationId xmlns:p14="http://schemas.microsoft.com/office/powerpoint/2010/main" val="4170290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13242-826B-46BE-9BED-AB739F2C4735}"/>
              </a:ext>
            </a:extLst>
          </p:cNvPr>
          <p:cNvSpPr>
            <a:spLocks noGrp="1"/>
          </p:cNvSpPr>
          <p:nvPr>
            <p:ph type="title"/>
          </p:nvPr>
        </p:nvSpPr>
        <p:spPr/>
        <p:txBody>
          <a:bodyPr/>
          <a:lstStyle/>
          <a:p>
            <a:r>
              <a:rPr lang="en-US" dirty="0"/>
              <a:t>Specialty Petition</a:t>
            </a:r>
          </a:p>
        </p:txBody>
      </p:sp>
      <p:sp>
        <p:nvSpPr>
          <p:cNvPr id="3" name="Content Placeholder 2">
            <a:extLst>
              <a:ext uri="{FF2B5EF4-FFF2-40B4-BE49-F238E27FC236}">
                <a16:creationId xmlns:a16="http://schemas.microsoft.com/office/drawing/2014/main" id="{6FEA2AEF-AEB8-4246-A668-64E3D2F881DF}"/>
              </a:ext>
            </a:extLst>
          </p:cNvPr>
          <p:cNvSpPr>
            <a:spLocks noGrp="1"/>
          </p:cNvSpPr>
          <p:nvPr>
            <p:ph idx="1"/>
          </p:nvPr>
        </p:nvSpPr>
        <p:spPr/>
        <p:txBody>
          <a:bodyPr>
            <a:normAutofit fontScale="92500" lnSpcReduction="10000"/>
          </a:bodyPr>
          <a:lstStyle/>
          <a:p>
            <a:r>
              <a:rPr lang="en-US" dirty="0"/>
              <a:t>Resubmission due January 1, 2025</a:t>
            </a:r>
          </a:p>
          <a:p>
            <a:r>
              <a:rPr lang="en-US" dirty="0"/>
              <a:t>Overseen by APA Commission for the Recognition of Specialties and Subspecialties in Professional Psychology (CRSSPP) – then approved by APA Council of Representatives</a:t>
            </a:r>
          </a:p>
          <a:p>
            <a:endParaRPr lang="en-US" dirty="0"/>
          </a:p>
          <a:p>
            <a:r>
              <a:rPr lang="en-US" dirty="0"/>
              <a:t>“A specialty is a defined area of professional psychology practice characterized by a distinctive configuration of competent services for specified problems and populations. Practice in a specialty requires advanced knowledge and skills acquired through an organized sequence of formal education, training, and experience in addition to the broad and general education and core scientific and professional foundations acquired through an APA or CPA accredited doctoral program”</a:t>
            </a:r>
          </a:p>
          <a:p>
            <a:endParaRPr lang="en-US" dirty="0"/>
          </a:p>
        </p:txBody>
      </p:sp>
    </p:spTree>
    <p:extLst>
      <p:ext uri="{BB962C8B-B14F-4D97-AF65-F5344CB8AC3E}">
        <p14:creationId xmlns:p14="http://schemas.microsoft.com/office/powerpoint/2010/main" val="3073471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A67E2-6B29-4355-BFB1-250A9A42AC8B}"/>
              </a:ext>
            </a:extLst>
          </p:cNvPr>
          <p:cNvSpPr>
            <a:spLocks noGrp="1"/>
          </p:cNvSpPr>
          <p:nvPr>
            <p:ph type="title"/>
          </p:nvPr>
        </p:nvSpPr>
        <p:spPr/>
        <p:txBody>
          <a:bodyPr/>
          <a:lstStyle/>
          <a:p>
            <a:r>
              <a:rPr lang="en-US" dirty="0"/>
              <a:t>Specialty Petition</a:t>
            </a:r>
          </a:p>
        </p:txBody>
      </p:sp>
      <p:sp>
        <p:nvSpPr>
          <p:cNvPr id="4" name="Text Placeholder 3">
            <a:extLst>
              <a:ext uri="{FF2B5EF4-FFF2-40B4-BE49-F238E27FC236}">
                <a16:creationId xmlns:a16="http://schemas.microsoft.com/office/drawing/2014/main" id="{466AC567-D81F-4304-BFEF-CDBAA471CDEB}"/>
              </a:ext>
            </a:extLst>
          </p:cNvPr>
          <p:cNvSpPr>
            <a:spLocks noGrp="1"/>
          </p:cNvSpPr>
          <p:nvPr>
            <p:ph type="body" idx="1"/>
          </p:nvPr>
        </p:nvSpPr>
        <p:spPr/>
        <p:txBody>
          <a:bodyPr>
            <a:normAutofit/>
          </a:bodyPr>
          <a:lstStyle/>
          <a:p>
            <a:r>
              <a:rPr lang="en-US" sz="4000" dirty="0"/>
              <a:t>Governing Bodies</a:t>
            </a:r>
          </a:p>
        </p:txBody>
      </p:sp>
      <p:sp>
        <p:nvSpPr>
          <p:cNvPr id="3" name="Content Placeholder 2">
            <a:extLst>
              <a:ext uri="{FF2B5EF4-FFF2-40B4-BE49-F238E27FC236}">
                <a16:creationId xmlns:a16="http://schemas.microsoft.com/office/drawing/2014/main" id="{44EBA97B-8FE9-442B-B467-1A4C7BD8FBA6}"/>
              </a:ext>
            </a:extLst>
          </p:cNvPr>
          <p:cNvSpPr>
            <a:spLocks noGrp="1"/>
          </p:cNvSpPr>
          <p:nvPr>
            <p:ph sz="half" idx="2"/>
          </p:nvPr>
        </p:nvSpPr>
        <p:spPr/>
        <p:txBody>
          <a:bodyPr>
            <a:normAutofit fontScale="85000" lnSpcReduction="20000"/>
          </a:bodyPr>
          <a:lstStyle/>
          <a:p>
            <a:endParaRPr lang="en-US" b="1" dirty="0"/>
          </a:p>
          <a:p>
            <a:r>
              <a:rPr lang="en-US" b="1" dirty="0"/>
              <a:t>APA Commission on Accreditation (CoA) </a:t>
            </a:r>
            <a:r>
              <a:rPr lang="en-US" dirty="0"/>
              <a:t>– accrediting body of APA, accredits postdoctoral programs in the specialty</a:t>
            </a:r>
          </a:p>
          <a:p>
            <a:r>
              <a:rPr lang="en-US" b="1" dirty="0"/>
              <a:t>APA/ABPP Council of Specialties in Professional Psychology (</a:t>
            </a:r>
            <a:r>
              <a:rPr lang="en-US" b="1" dirty="0" err="1"/>
              <a:t>CoS</a:t>
            </a:r>
            <a:r>
              <a:rPr lang="en-US" b="1" dirty="0"/>
              <a:t>) </a:t>
            </a:r>
            <a:r>
              <a:rPr lang="en-US" dirty="0"/>
              <a:t>– represents and supports the development and functioning of recognized specialties in Professional Psychology</a:t>
            </a:r>
          </a:p>
          <a:p>
            <a:endParaRPr lang="en-US" dirty="0"/>
          </a:p>
        </p:txBody>
      </p:sp>
      <p:sp>
        <p:nvSpPr>
          <p:cNvPr id="5" name="Text Placeholder 4">
            <a:extLst>
              <a:ext uri="{FF2B5EF4-FFF2-40B4-BE49-F238E27FC236}">
                <a16:creationId xmlns:a16="http://schemas.microsoft.com/office/drawing/2014/main" id="{82CBC88D-6955-4505-8324-22A2956D42DC}"/>
              </a:ext>
            </a:extLst>
          </p:cNvPr>
          <p:cNvSpPr>
            <a:spLocks noGrp="1"/>
          </p:cNvSpPr>
          <p:nvPr>
            <p:ph type="body" sz="quarter" idx="3"/>
          </p:nvPr>
        </p:nvSpPr>
        <p:spPr/>
        <p:txBody>
          <a:bodyPr>
            <a:normAutofit/>
          </a:bodyPr>
          <a:lstStyle/>
          <a:p>
            <a:r>
              <a:rPr lang="en-US" sz="4000" dirty="0"/>
              <a:t>Governing Documents</a:t>
            </a:r>
          </a:p>
        </p:txBody>
      </p:sp>
      <p:sp>
        <p:nvSpPr>
          <p:cNvPr id="6" name="Content Placeholder 5">
            <a:extLst>
              <a:ext uri="{FF2B5EF4-FFF2-40B4-BE49-F238E27FC236}">
                <a16:creationId xmlns:a16="http://schemas.microsoft.com/office/drawing/2014/main" id="{8529E6CD-0C5B-42FD-AE7C-9664B2081101}"/>
              </a:ext>
            </a:extLst>
          </p:cNvPr>
          <p:cNvSpPr>
            <a:spLocks noGrp="1"/>
          </p:cNvSpPr>
          <p:nvPr>
            <p:ph sz="quarter" idx="4"/>
          </p:nvPr>
        </p:nvSpPr>
        <p:spPr/>
        <p:txBody>
          <a:bodyPr>
            <a:normAutofit fontScale="85000" lnSpcReduction="20000"/>
          </a:bodyPr>
          <a:lstStyle/>
          <a:p>
            <a:endParaRPr lang="en-US" b="1" dirty="0"/>
          </a:p>
          <a:p>
            <a:r>
              <a:rPr lang="en-US" b="1" dirty="0"/>
              <a:t>A Taxonomy for Education and Training in Professional Psychology Health Service Specialties and Subspecialties </a:t>
            </a:r>
            <a:r>
              <a:rPr lang="en-US" dirty="0"/>
              <a:t>- </a:t>
            </a:r>
            <a:r>
              <a:rPr lang="en-US" dirty="0">
                <a:solidFill>
                  <a:srgbClr val="0070C0"/>
                </a:solidFill>
              </a:rPr>
              <a:t>https://www.apa.org/ed/graduate/specialize/taxonomy.pdf</a:t>
            </a:r>
          </a:p>
          <a:p>
            <a:r>
              <a:rPr lang="en-US" b="1" dirty="0"/>
              <a:t>Standards of Accreditation for Health Service Psychology </a:t>
            </a:r>
            <a:r>
              <a:rPr lang="en-US" dirty="0"/>
              <a:t>- </a:t>
            </a:r>
            <a:r>
              <a:rPr lang="en-US" dirty="0">
                <a:solidFill>
                  <a:srgbClr val="0070C0"/>
                </a:solidFill>
              </a:rPr>
              <a:t>https://www.apa.org/ed/accreditation/about/policies/standards-of-accreditation.pdf</a:t>
            </a:r>
          </a:p>
        </p:txBody>
      </p:sp>
    </p:spTree>
    <p:extLst>
      <p:ext uri="{BB962C8B-B14F-4D97-AF65-F5344CB8AC3E}">
        <p14:creationId xmlns:p14="http://schemas.microsoft.com/office/powerpoint/2010/main" val="4139798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384124-5A84-4186-AEE7-64F549CB0D0A}"/>
              </a:ext>
            </a:extLst>
          </p:cNvPr>
          <p:cNvSpPr>
            <a:spLocks noGrp="1"/>
          </p:cNvSpPr>
          <p:nvPr>
            <p:ph type="title"/>
          </p:nvPr>
        </p:nvSpPr>
        <p:spPr/>
        <p:txBody>
          <a:bodyPr/>
          <a:lstStyle/>
          <a:p>
            <a:r>
              <a:rPr lang="en-US" dirty="0"/>
              <a:t>Taxonomy</a:t>
            </a:r>
          </a:p>
        </p:txBody>
      </p:sp>
      <p:sp>
        <p:nvSpPr>
          <p:cNvPr id="5" name="Content Placeholder 4">
            <a:extLst>
              <a:ext uri="{FF2B5EF4-FFF2-40B4-BE49-F238E27FC236}">
                <a16:creationId xmlns:a16="http://schemas.microsoft.com/office/drawing/2014/main" id="{185B3F5D-DD12-49E7-8101-412DD1183E64}"/>
              </a:ext>
            </a:extLst>
          </p:cNvPr>
          <p:cNvSpPr>
            <a:spLocks noGrp="1"/>
          </p:cNvSpPr>
          <p:nvPr>
            <p:ph idx="1"/>
          </p:nvPr>
        </p:nvSpPr>
        <p:spPr>
          <a:xfrm>
            <a:off x="838200" y="1825625"/>
            <a:ext cx="10515600" cy="4667250"/>
          </a:xfrm>
        </p:spPr>
        <p:txBody>
          <a:bodyPr>
            <a:normAutofit fontScale="92500" lnSpcReduction="10000"/>
          </a:bodyPr>
          <a:lstStyle/>
          <a:p>
            <a:r>
              <a:rPr lang="en-US" dirty="0"/>
              <a:t>Establishes the criteria for recognition and maintenance of the specialty</a:t>
            </a:r>
          </a:p>
          <a:p>
            <a:r>
              <a:rPr lang="en-US" dirty="0"/>
              <a:t>APA recognizes specialties related to direct provision of health services and those that involved other aspects of applied professional service</a:t>
            </a:r>
          </a:p>
          <a:p>
            <a:pPr lvl="1"/>
            <a:r>
              <a:rPr lang="en-US" dirty="0"/>
              <a:t>Taxonomy guidelines only apply to health service provision</a:t>
            </a:r>
          </a:p>
          <a:p>
            <a:pPr lvl="1"/>
            <a:r>
              <a:rPr lang="en-US" dirty="0"/>
              <a:t>GPGP is unique because it captures specialization in health services and/or applied professional service</a:t>
            </a:r>
          </a:p>
          <a:p>
            <a:r>
              <a:rPr lang="en-US" dirty="0"/>
              <a:t>Establishes standardized language for training programs to use regarding specialty training</a:t>
            </a:r>
          </a:p>
          <a:p>
            <a:r>
              <a:rPr lang="en-US" dirty="0"/>
              <a:t>Does not prescribe training paths for students/specialists. Does not dictate how programs provide training.</a:t>
            </a:r>
          </a:p>
          <a:p>
            <a:r>
              <a:rPr lang="en-US" dirty="0"/>
              <a:t>In addition to general practice training</a:t>
            </a:r>
          </a:p>
          <a:p>
            <a:r>
              <a:rPr lang="en-US" dirty="0"/>
              <a:t>Does not regulate practice</a:t>
            </a:r>
          </a:p>
          <a:p>
            <a:endParaRPr lang="en-US" dirty="0"/>
          </a:p>
        </p:txBody>
      </p:sp>
    </p:spTree>
    <p:extLst>
      <p:ext uri="{BB962C8B-B14F-4D97-AF65-F5344CB8AC3E}">
        <p14:creationId xmlns:p14="http://schemas.microsoft.com/office/powerpoint/2010/main" val="27045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F1AD8B-0BD0-457E-9A85-C64CE14CC081}"/>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kern="1200" dirty="0">
                <a:solidFill>
                  <a:schemeClr val="tx1"/>
                </a:solidFill>
                <a:latin typeface="+mj-lt"/>
                <a:ea typeface="+mj-ea"/>
                <a:cs typeface="+mj-cs"/>
              </a:rPr>
              <a:t>Taxonomy</a:t>
            </a:r>
            <a:endParaRPr lang="en-US" sz="6600" kern="1200" dirty="0">
              <a:solidFill>
                <a:schemeClr val="tx1"/>
              </a:solidFill>
              <a:latin typeface="+mj-lt"/>
              <a:ea typeface="+mj-ea"/>
              <a:cs typeface="+mj-cs"/>
            </a:endParaRPr>
          </a:p>
        </p:txBody>
      </p:sp>
      <p:sp>
        <p:nvSpPr>
          <p:cNvPr id="1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F0DC5C8-681C-40E4-9A27-6BCC9996E4B3}"/>
              </a:ext>
            </a:extLst>
          </p:cNvPr>
          <p:cNvPicPr>
            <a:picLocks noChangeAspect="1"/>
          </p:cNvPicPr>
          <p:nvPr/>
        </p:nvPicPr>
        <p:blipFill>
          <a:blip r:embed="rId2"/>
          <a:stretch>
            <a:fillRect/>
          </a:stretch>
        </p:blipFill>
        <p:spPr>
          <a:xfrm>
            <a:off x="3640667" y="-134112"/>
            <a:ext cx="8795109" cy="6992112"/>
          </a:xfrm>
          <a:prstGeom prst="rect">
            <a:avLst/>
          </a:prstGeom>
        </p:spPr>
      </p:pic>
      <p:sp>
        <p:nvSpPr>
          <p:cNvPr id="5" name="TextBox 4">
            <a:extLst>
              <a:ext uri="{FF2B5EF4-FFF2-40B4-BE49-F238E27FC236}">
                <a16:creationId xmlns:a16="http://schemas.microsoft.com/office/drawing/2014/main" id="{6E3334D5-EF02-4FBF-86C4-0BD3C7945BEC}"/>
              </a:ext>
            </a:extLst>
          </p:cNvPr>
          <p:cNvSpPr txBox="1"/>
          <p:nvPr/>
        </p:nvSpPr>
        <p:spPr>
          <a:xfrm>
            <a:off x="446976" y="5359400"/>
            <a:ext cx="3193691" cy="1200329"/>
          </a:xfrm>
          <a:prstGeom prst="rect">
            <a:avLst/>
          </a:prstGeom>
          <a:noFill/>
        </p:spPr>
        <p:txBody>
          <a:bodyPr wrap="square" rtlCol="0">
            <a:spAutoFit/>
          </a:bodyPr>
          <a:lstStyle/>
          <a:p>
            <a:r>
              <a:rPr lang="en-US" dirty="0"/>
              <a:t>Anything other areas of “specialized” practice (e.g. populations) should be referred to as “</a:t>
            </a:r>
            <a:r>
              <a:rPr lang="en-US" i="1" dirty="0"/>
              <a:t>focus”</a:t>
            </a:r>
            <a:endParaRPr lang="en-US" dirty="0"/>
          </a:p>
        </p:txBody>
      </p:sp>
    </p:spTree>
    <p:extLst>
      <p:ext uri="{BB962C8B-B14F-4D97-AF65-F5344CB8AC3E}">
        <p14:creationId xmlns:p14="http://schemas.microsoft.com/office/powerpoint/2010/main" val="1159509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F8825-B3B4-4A28-8EAF-3F3B6443A349}"/>
              </a:ext>
            </a:extLst>
          </p:cNvPr>
          <p:cNvSpPr>
            <a:spLocks noGrp="1"/>
          </p:cNvSpPr>
          <p:nvPr>
            <p:ph type="title"/>
          </p:nvPr>
        </p:nvSpPr>
        <p:spPr/>
        <p:txBody>
          <a:bodyPr/>
          <a:lstStyle/>
          <a:p>
            <a:r>
              <a:rPr lang="en-US" dirty="0"/>
              <a:t>Petition Criteria</a:t>
            </a:r>
          </a:p>
        </p:txBody>
      </p:sp>
      <p:sp>
        <p:nvSpPr>
          <p:cNvPr id="3" name="Content Placeholder 2">
            <a:extLst>
              <a:ext uri="{FF2B5EF4-FFF2-40B4-BE49-F238E27FC236}">
                <a16:creationId xmlns:a16="http://schemas.microsoft.com/office/drawing/2014/main" id="{9F153BFC-5226-493E-B08C-47318620F88C}"/>
              </a:ext>
            </a:extLst>
          </p:cNvPr>
          <p:cNvSpPr>
            <a:spLocks noGrp="1"/>
          </p:cNvSpPr>
          <p:nvPr>
            <p:ph idx="1"/>
          </p:nvPr>
        </p:nvSpPr>
        <p:spPr>
          <a:xfrm>
            <a:off x="723900" y="1447800"/>
            <a:ext cx="11074400" cy="5232400"/>
          </a:xfrm>
        </p:spPr>
        <p:txBody>
          <a:bodyPr>
            <a:normAutofit fontScale="92500" lnSpcReduction="10000"/>
          </a:bodyPr>
          <a:lstStyle/>
          <a:p>
            <a:r>
              <a:rPr lang="en-US" b="1" dirty="0"/>
              <a:t>I. Administrative Organizations </a:t>
            </a:r>
            <a:r>
              <a:rPr lang="en-US" dirty="0"/>
              <a:t>– sufficient systems and structures to assure organized development </a:t>
            </a:r>
            <a:r>
              <a:rPr lang="en-US" i="1" dirty="0"/>
              <a:t>(*basically requires specialty council)</a:t>
            </a:r>
          </a:p>
          <a:p>
            <a:r>
              <a:rPr lang="en-US" b="1" dirty="0"/>
              <a:t>II. Public Need for Specialty Practice </a:t>
            </a:r>
            <a:r>
              <a:rPr lang="en-US" dirty="0"/>
              <a:t>– responsive to identifiable public needs</a:t>
            </a:r>
          </a:p>
          <a:p>
            <a:r>
              <a:rPr lang="en-US" b="1" dirty="0"/>
              <a:t>III. Diversity </a:t>
            </a:r>
            <a:r>
              <a:rPr lang="en-US" dirty="0"/>
              <a:t>– recognizes importance of cultural and individual differences and diversity</a:t>
            </a:r>
          </a:p>
          <a:p>
            <a:r>
              <a:rPr lang="en-US" b="1" dirty="0"/>
              <a:t>IV. Distinctiveness</a:t>
            </a:r>
            <a:r>
              <a:rPr lang="en-US" dirty="0"/>
              <a:t> -differs from other recognized specialties in its body of specialized scientific knowledge and professional application</a:t>
            </a:r>
          </a:p>
          <a:p>
            <a:r>
              <a:rPr lang="en-US" b="1" dirty="0"/>
              <a:t>V. Advanced Scientific and Theoretical Preparation </a:t>
            </a:r>
            <a:r>
              <a:rPr lang="en-US" dirty="0"/>
              <a:t>-requires advanced, specialty-specific scientific knowledge (in addition to a shared core of knowledge, skills and attitudes required for all practitioners) </a:t>
            </a:r>
          </a:p>
          <a:p>
            <a:r>
              <a:rPr lang="en-US" b="1" dirty="0"/>
              <a:t>VII. Advanced Preparation in the Parameters of Practice </a:t>
            </a:r>
            <a:r>
              <a:rPr lang="en-US" dirty="0"/>
              <a:t>- advanced didactic and experiential preparation that provides the basis for services with respect to the essential parameters of practice</a:t>
            </a:r>
          </a:p>
        </p:txBody>
      </p:sp>
    </p:spTree>
    <p:extLst>
      <p:ext uri="{BB962C8B-B14F-4D97-AF65-F5344CB8AC3E}">
        <p14:creationId xmlns:p14="http://schemas.microsoft.com/office/powerpoint/2010/main" val="726034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F8825-B3B4-4A28-8EAF-3F3B6443A349}"/>
              </a:ext>
            </a:extLst>
          </p:cNvPr>
          <p:cNvSpPr>
            <a:spLocks noGrp="1"/>
          </p:cNvSpPr>
          <p:nvPr>
            <p:ph type="title"/>
          </p:nvPr>
        </p:nvSpPr>
        <p:spPr>
          <a:xfrm>
            <a:off x="838200" y="0"/>
            <a:ext cx="10515600" cy="1325563"/>
          </a:xfrm>
        </p:spPr>
        <p:txBody>
          <a:bodyPr/>
          <a:lstStyle/>
          <a:p>
            <a:r>
              <a:rPr lang="en-US" dirty="0"/>
              <a:t>Petition Criteria</a:t>
            </a:r>
          </a:p>
        </p:txBody>
      </p:sp>
      <p:sp>
        <p:nvSpPr>
          <p:cNvPr id="3" name="Content Placeholder 2">
            <a:extLst>
              <a:ext uri="{FF2B5EF4-FFF2-40B4-BE49-F238E27FC236}">
                <a16:creationId xmlns:a16="http://schemas.microsoft.com/office/drawing/2014/main" id="{9F153BFC-5226-493E-B08C-47318620F88C}"/>
              </a:ext>
            </a:extLst>
          </p:cNvPr>
          <p:cNvSpPr>
            <a:spLocks noGrp="1"/>
          </p:cNvSpPr>
          <p:nvPr>
            <p:ph idx="1"/>
          </p:nvPr>
        </p:nvSpPr>
        <p:spPr>
          <a:xfrm>
            <a:off x="723900" y="1054100"/>
            <a:ext cx="11074400" cy="5803900"/>
          </a:xfrm>
        </p:spPr>
        <p:txBody>
          <a:bodyPr>
            <a:normAutofit fontScale="92500" lnSpcReduction="20000"/>
          </a:bodyPr>
          <a:lstStyle/>
          <a:p>
            <a:r>
              <a:rPr lang="en-US" b="1" dirty="0"/>
              <a:t>VII. Structures and Models of Education and Training in the Specialty </a:t>
            </a:r>
            <a:r>
              <a:rPr lang="en-US" dirty="0"/>
              <a:t>- structures and models to implement the education and training sequence (</a:t>
            </a:r>
            <a:r>
              <a:rPr lang="en-US" i="1" dirty="0"/>
              <a:t>Education and Training Guidelines)</a:t>
            </a:r>
            <a:endParaRPr lang="en-US" dirty="0"/>
          </a:p>
          <a:p>
            <a:r>
              <a:rPr lang="en-US" b="1" dirty="0"/>
              <a:t>VIII. Continuing Professional Development and Continuing Education </a:t>
            </a:r>
            <a:r>
              <a:rPr lang="en-US" dirty="0"/>
              <a:t>- provides its practitioners a broad range of regularly scheduled opportunities for continuing professional development in the specialty practice and assesses the acquisition of knowledge and skills</a:t>
            </a:r>
          </a:p>
          <a:p>
            <a:r>
              <a:rPr lang="en-US" b="1" dirty="0"/>
              <a:t>IX. Effectiveness</a:t>
            </a:r>
            <a:r>
              <a:rPr lang="en-US" dirty="0"/>
              <a:t> – demonstrates effectiveness of service provision with research evidence</a:t>
            </a:r>
          </a:p>
          <a:p>
            <a:r>
              <a:rPr lang="en-US" b="1" dirty="0"/>
              <a:t>X. Quality Improvement </a:t>
            </a:r>
            <a:r>
              <a:rPr lang="en-US" dirty="0"/>
              <a:t>- promotes ongoing investigations and procedures to develop further the quality and utility of its knowledge, skills and services</a:t>
            </a:r>
          </a:p>
          <a:p>
            <a:r>
              <a:rPr lang="en-US" b="1" dirty="0"/>
              <a:t>XI. Guidelines for Specialty Service Delivery </a:t>
            </a:r>
            <a:r>
              <a:rPr lang="en-US" dirty="0"/>
              <a:t>- has developed and disseminated guidelines for practice in the specialty (</a:t>
            </a:r>
            <a:r>
              <a:rPr lang="en-US" i="1" dirty="0"/>
              <a:t>Practice Guidelines)</a:t>
            </a:r>
            <a:endParaRPr lang="en-US" dirty="0"/>
          </a:p>
          <a:p>
            <a:r>
              <a:rPr lang="en-US" b="1" dirty="0"/>
              <a:t>XII. Provider Identification and Evaluation </a:t>
            </a:r>
            <a:r>
              <a:rPr lang="en-US" dirty="0"/>
              <a:t>- recognizes the public benefits of developing sound methods for permitting individual practitioners to secure an evaluation of their knowledge and skill and to be identified as meeting the qualifications for competent practice in the specialty (</a:t>
            </a:r>
            <a:r>
              <a:rPr lang="en-US" i="1" dirty="0"/>
              <a:t>ABPP Board Certification)</a:t>
            </a:r>
            <a:endParaRPr lang="en-US" dirty="0"/>
          </a:p>
        </p:txBody>
      </p:sp>
    </p:spTree>
    <p:extLst>
      <p:ext uri="{BB962C8B-B14F-4D97-AF65-F5344CB8AC3E}">
        <p14:creationId xmlns:p14="http://schemas.microsoft.com/office/powerpoint/2010/main" val="3202602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87</TotalTime>
  <Words>943</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Group Psychology and Group Psychotherapy Specialty Council</vt:lpstr>
      <vt:lpstr>Who?</vt:lpstr>
      <vt:lpstr>What? Why? How?   GPGP Specialty Council Strategic Plan</vt:lpstr>
      <vt:lpstr>Specialty Petition</vt:lpstr>
      <vt:lpstr>Specialty Petition</vt:lpstr>
      <vt:lpstr>Taxonomy</vt:lpstr>
      <vt:lpstr>Taxonomy</vt:lpstr>
      <vt:lpstr>Petition Criteria</vt:lpstr>
      <vt:lpstr>Petition Criteria</vt:lpstr>
      <vt:lpstr>Essential Elements of a Successful Petition</vt:lpstr>
      <vt:lpstr>What? Why? How?   GPGP Specialty Council Strategic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Psychology and Group Psychotherapy Specialty Council</dc:title>
  <dc:creator>Noelle Lefforge</dc:creator>
  <cp:lastModifiedBy>Danielle</cp:lastModifiedBy>
  <cp:revision>22</cp:revision>
  <dcterms:created xsi:type="dcterms:W3CDTF">2021-05-24T12:36:21Z</dcterms:created>
  <dcterms:modified xsi:type="dcterms:W3CDTF">2023-05-02T17:18:55Z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