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D63B-B168-49FC-895D-03789B6175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Clinical Health Psychology Specialty Council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7D4BB-5DBA-4B49-95C9-7E48F25883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Lloyd Berg, PhD, ABPP</a:t>
            </a:r>
          </a:p>
          <a:p>
            <a:r>
              <a:rPr lang="en-US" sz="2400" dirty="0"/>
              <a:t>November 5, 2022</a:t>
            </a:r>
          </a:p>
        </p:txBody>
      </p:sp>
    </p:spTree>
    <p:extLst>
      <p:ext uri="{BB962C8B-B14F-4D97-AF65-F5344CB8AC3E}">
        <p14:creationId xmlns:p14="http://schemas.microsoft.com/office/powerpoint/2010/main" val="262535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0E74F-195F-44EE-883A-D9BADAA07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CHPSC Member Organizations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996D4-0A8D-42EF-BE7C-B1989F3D5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52935"/>
            <a:ext cx="8915400" cy="3980955"/>
          </a:xfrm>
        </p:spPr>
        <p:txBody>
          <a:bodyPr>
            <a:normAutofit/>
          </a:bodyPr>
          <a:lstStyle/>
          <a:p>
            <a:r>
              <a:rPr lang="en-US" sz="2000" dirty="0"/>
              <a:t>American Board of Clinical Health Psychology</a:t>
            </a:r>
          </a:p>
          <a:p>
            <a:r>
              <a:rPr lang="en-US" sz="2000" dirty="0"/>
              <a:t>American Academy of Clinical Health Psychology</a:t>
            </a:r>
          </a:p>
          <a:p>
            <a:r>
              <a:rPr lang="en-US" sz="2000" dirty="0"/>
              <a:t>Society for Health Psychology</a:t>
            </a:r>
          </a:p>
          <a:p>
            <a:r>
              <a:rPr lang="en-US" sz="2000" dirty="0"/>
              <a:t>Association of Psychologists in Academic Health Centers </a:t>
            </a:r>
          </a:p>
          <a:p>
            <a:r>
              <a:rPr lang="en-US" sz="2000" dirty="0"/>
              <a:t>Council of Clinical Health Psychology Training Programs </a:t>
            </a:r>
          </a:p>
          <a:p>
            <a:r>
              <a:rPr lang="en-US" sz="2000" dirty="0"/>
              <a:t>Section of Health Psychology, Society of Counseling 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00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D2538-83C4-4E22-BC53-9956C75DA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American Board of </a:t>
            </a:r>
            <a:br>
              <a:rPr lang="en-US" sz="4000" dirty="0"/>
            </a:br>
            <a:r>
              <a:rPr lang="en-US" sz="4000" dirty="0"/>
              <a:t>Clinical Health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E7563-D582-4030-81D6-61F534656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615978"/>
            <a:ext cx="8915400" cy="3295243"/>
          </a:xfrm>
        </p:spPr>
        <p:txBody>
          <a:bodyPr>
            <a:normAutofit/>
          </a:bodyPr>
          <a:lstStyle/>
          <a:p>
            <a:r>
              <a:rPr lang="en-US" sz="2400" dirty="0"/>
              <a:t>Established 1997</a:t>
            </a:r>
          </a:p>
          <a:p>
            <a:r>
              <a:rPr lang="en-US" sz="2400" dirty="0"/>
              <a:t>Next CRSSPP renewal 2025</a:t>
            </a:r>
          </a:p>
          <a:p>
            <a:r>
              <a:rPr lang="en-US" sz="2400" dirty="0"/>
              <a:t>293 psychologists boarded in CHP</a:t>
            </a:r>
          </a:p>
          <a:p>
            <a:r>
              <a:rPr lang="en-US" sz="2400" dirty="0"/>
              <a:t>Current initiative – maintaining recent transition to both in-person and virtual oral board exams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6845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1CB1-E174-4671-9D53-DA7D94C3B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American Academy of </a:t>
            </a:r>
            <a:br>
              <a:rPr lang="en-US" dirty="0"/>
            </a:br>
            <a:r>
              <a:rPr lang="en-US" dirty="0"/>
              <a:t>Clinical Health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145FF-6183-4334-A16E-EDAE24D08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75151"/>
          </a:xfrm>
        </p:spPr>
        <p:txBody>
          <a:bodyPr>
            <a:normAutofit/>
          </a:bodyPr>
          <a:lstStyle/>
          <a:p>
            <a:r>
              <a:rPr lang="en-US" sz="2000" dirty="0"/>
              <a:t>American Academy of Clinical Health Psychology (AACHP)</a:t>
            </a:r>
          </a:p>
          <a:p>
            <a:pPr lvl="1"/>
            <a:r>
              <a:rPr lang="en-US" sz="1800" dirty="0"/>
              <a:t>Membership organization of ABCHP</a:t>
            </a:r>
          </a:p>
          <a:p>
            <a:pPr lvl="1"/>
            <a:r>
              <a:rPr lang="en-US" sz="1800" dirty="0"/>
              <a:t>Primary mission is to represent interests of members, recruit/mentor board-eligible candidates and promote value/recognition of ABPP board certification</a:t>
            </a:r>
          </a:p>
          <a:p>
            <a:pPr lvl="1"/>
            <a:r>
              <a:rPr lang="en-US" sz="1800" dirty="0"/>
              <a:t>Internal academy (vs. external or merged)</a:t>
            </a:r>
          </a:p>
          <a:p>
            <a:r>
              <a:rPr lang="en-US" dirty="0"/>
              <a:t>Selected Initiatives</a:t>
            </a:r>
          </a:p>
          <a:p>
            <a:pPr lvl="1"/>
            <a:r>
              <a:rPr lang="en-US" dirty="0"/>
              <a:t>Expanding formal and informal presentations on the boarding process </a:t>
            </a:r>
          </a:p>
          <a:p>
            <a:pPr lvl="1"/>
            <a:r>
              <a:rPr lang="en-US" dirty="0"/>
              <a:t>Creating new brief videos for You Tube to describe each part of the boarding process </a:t>
            </a:r>
          </a:p>
          <a:p>
            <a:pPr lvl="1"/>
            <a:r>
              <a:rPr lang="en-US" dirty="0"/>
              <a:t>Expanding mentoring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33111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5A3BE-6CAB-48A3-B228-6D3AC0C59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Society for Health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828D7-BC79-44D8-9A46-C6D20EF49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5" y="1666754"/>
            <a:ext cx="8915400" cy="4734047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APA Division 38</a:t>
            </a:r>
          </a:p>
          <a:p>
            <a:r>
              <a:rPr lang="en-US" sz="2200" dirty="0"/>
              <a:t>Mission</a:t>
            </a:r>
          </a:p>
          <a:p>
            <a:pPr lvl="1"/>
            <a:r>
              <a:rPr lang="en-US" sz="1900" dirty="0"/>
              <a:t>Advance contributions of psychology as a discipline to understanding of health and illness through basic and clinical research</a:t>
            </a:r>
          </a:p>
          <a:p>
            <a:pPr lvl="1"/>
            <a:r>
              <a:rPr lang="en-US" sz="1900" dirty="0"/>
              <a:t>Promote education and services in the psychology of health and illness</a:t>
            </a:r>
          </a:p>
          <a:p>
            <a:pPr lvl="1"/>
            <a:r>
              <a:rPr lang="en-US" sz="1900" dirty="0"/>
              <a:t>Inform the psychological and biomedical community, and general public, on results of current research and service activities</a:t>
            </a:r>
          </a:p>
          <a:p>
            <a:r>
              <a:rPr lang="en-US" sz="2200" dirty="0"/>
              <a:t>~ 3,500 members</a:t>
            </a:r>
          </a:p>
          <a:p>
            <a:r>
              <a:rPr lang="en-US" sz="2200" dirty="0"/>
              <a:t>Selected Initiatives</a:t>
            </a:r>
            <a:r>
              <a:rPr lang="en-US" sz="2000" dirty="0"/>
              <a:t> </a:t>
            </a:r>
          </a:p>
          <a:p>
            <a:pPr lvl="1"/>
            <a:r>
              <a:rPr lang="en-US" sz="1900" dirty="0"/>
              <a:t>Edit current Education &amp; Training web content</a:t>
            </a:r>
          </a:p>
          <a:p>
            <a:pPr lvl="1"/>
            <a:r>
              <a:rPr lang="en-US" sz="1900" dirty="0"/>
              <a:t>Create a Toolkit of Best Practices for reducing health disparities and advancing health equity and positive health outcomes through integrated primary care </a:t>
            </a:r>
          </a:p>
        </p:txBody>
      </p:sp>
    </p:spTree>
    <p:extLst>
      <p:ext uri="{BB962C8B-B14F-4D97-AF65-F5344CB8AC3E}">
        <p14:creationId xmlns:p14="http://schemas.microsoft.com/office/powerpoint/2010/main" val="141361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D6FF-5876-406A-9826-0EEFD332A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Association for Psychologists in Academic Health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F8664-9F15-4CAE-82DC-9571EFC61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000" dirty="0"/>
              <a:t>Section 8, Society of Clinical Psychology, APA Division 12</a:t>
            </a:r>
          </a:p>
          <a:p>
            <a:r>
              <a:rPr lang="pt-BR" sz="2000" dirty="0"/>
              <a:t>Mission: </a:t>
            </a:r>
            <a:r>
              <a:rPr lang="en-US" sz="1800" dirty="0"/>
              <a:t>Promote the discipline and profession of psychology in academic health centers and affiliated units </a:t>
            </a:r>
          </a:p>
          <a:p>
            <a:r>
              <a:rPr lang="en-US" sz="2000" dirty="0"/>
              <a:t>~ 220 members</a:t>
            </a:r>
          </a:p>
          <a:p>
            <a:r>
              <a:rPr lang="en-US" dirty="0"/>
              <a:t>2 APAHC representatives serve on the AAMC Council</a:t>
            </a:r>
          </a:p>
          <a:p>
            <a:r>
              <a:rPr lang="en-US" sz="2000" dirty="0"/>
              <a:t> Selected Initiatives</a:t>
            </a:r>
          </a:p>
          <a:p>
            <a:pPr lvl="1"/>
            <a:r>
              <a:rPr lang="en-US" sz="1800" dirty="0"/>
              <a:t>2023 Biennial APAHC Conference March 2023 in Louisville, KY</a:t>
            </a:r>
          </a:p>
          <a:p>
            <a:pPr lvl="1"/>
            <a:r>
              <a:rPr lang="en-US" sz="1800" dirty="0"/>
              <a:t>Early &amp; Mid-Career Boot Camps</a:t>
            </a:r>
            <a:endParaRPr lang="pt-BR" sz="1800" dirty="0"/>
          </a:p>
          <a:p>
            <a:pPr lvl="1"/>
            <a:r>
              <a:rPr lang="en-US" sz="1800" dirty="0"/>
              <a:t>Collaboration between the APA Center for Workforce Studies and APAHC Research Committee</a:t>
            </a:r>
          </a:p>
        </p:txBody>
      </p:sp>
    </p:spTree>
    <p:extLst>
      <p:ext uri="{BB962C8B-B14F-4D97-AF65-F5344CB8AC3E}">
        <p14:creationId xmlns:p14="http://schemas.microsoft.com/office/powerpoint/2010/main" val="4225554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276E5-F4D3-4048-81AB-75B76590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Council of Clinical Health Psychology Training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DE7F2-30F5-4017-A93C-DC7F6BD6D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78519"/>
          </a:xfrm>
        </p:spPr>
        <p:txBody>
          <a:bodyPr>
            <a:normAutofit/>
          </a:bodyPr>
          <a:lstStyle/>
          <a:p>
            <a:r>
              <a:rPr lang="en-US" sz="2000" dirty="0"/>
              <a:t>Organization of graduate, internship, postdoctoral, and post-licensure programs and individuals that provide CHP training</a:t>
            </a:r>
          </a:p>
          <a:p>
            <a:pPr lvl="1"/>
            <a:r>
              <a:rPr lang="en-US" sz="1800" dirty="0"/>
              <a:t>~ 80 members; 29 doctoral, 19 internship/postdoctoral programs</a:t>
            </a:r>
          </a:p>
          <a:p>
            <a:r>
              <a:rPr lang="en-US" sz="2000" dirty="0"/>
              <a:t>Mission: </a:t>
            </a:r>
            <a:r>
              <a:rPr lang="en-US" sz="1800" dirty="0"/>
              <a:t>Promote the advancement of graduate and post-graduate training in clinical health psychology, with a commitment to multiculturalism, social justice and integrated care training</a:t>
            </a:r>
            <a:endParaRPr lang="en-US" sz="2000" dirty="0"/>
          </a:p>
          <a:p>
            <a:r>
              <a:rPr lang="en-US" sz="2000" dirty="0"/>
              <a:t>Selected Initiatives</a:t>
            </a:r>
          </a:p>
          <a:p>
            <a:pPr lvl="1"/>
            <a:r>
              <a:rPr lang="en-US" sz="1800" dirty="0"/>
              <a:t>2023 MidWinter Meeting Focused on Transgender Services and Competencies</a:t>
            </a:r>
          </a:p>
          <a:p>
            <a:pPr lvl="1"/>
            <a:r>
              <a:rPr lang="en-US" sz="1800" dirty="0"/>
              <a:t>CCHPTP Connects Virtual Meetings (various topics for engagement)</a:t>
            </a:r>
          </a:p>
        </p:txBody>
      </p:sp>
    </p:spTree>
    <p:extLst>
      <p:ext uri="{BB962C8B-B14F-4D97-AF65-F5344CB8AC3E}">
        <p14:creationId xmlns:p14="http://schemas.microsoft.com/office/powerpoint/2010/main" val="2498300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F7CD-4DA7-4983-BD58-6E4EF1E5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Counseling Health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53B12-B059-4006-8CD0-1F692EF3B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83103"/>
          </a:xfrm>
        </p:spPr>
        <p:txBody>
          <a:bodyPr>
            <a:normAutofit/>
          </a:bodyPr>
          <a:lstStyle/>
          <a:p>
            <a:r>
              <a:rPr lang="en-US" sz="2000" dirty="0"/>
              <a:t>Section of Society of Counseling Psychology, APA Division 17</a:t>
            </a:r>
          </a:p>
          <a:p>
            <a:r>
              <a:rPr lang="en-US" sz="2000" dirty="0"/>
              <a:t>Mission: </a:t>
            </a:r>
            <a:r>
              <a:rPr lang="en-US" sz="1800" dirty="0"/>
              <a:t>Dedicated to the science, practice and advocacy of counseling psychology in health-related contexts</a:t>
            </a:r>
          </a:p>
          <a:p>
            <a:pPr lvl="1"/>
            <a:r>
              <a:rPr lang="en-US" sz="1800" dirty="0"/>
              <a:t>Holistic psychological perspective that is:</a:t>
            </a:r>
          </a:p>
          <a:p>
            <a:pPr lvl="2"/>
            <a:r>
              <a:rPr lang="en-US" sz="1600" dirty="0"/>
              <a:t>Strengths-based</a:t>
            </a:r>
          </a:p>
          <a:p>
            <a:pPr lvl="2"/>
            <a:r>
              <a:rPr lang="en-US" sz="1600" dirty="0"/>
              <a:t>Person- and community-centered</a:t>
            </a:r>
          </a:p>
          <a:p>
            <a:pPr lvl="2"/>
            <a:r>
              <a:rPr lang="en-US" sz="1600" dirty="0"/>
              <a:t>Systems-oriented</a:t>
            </a:r>
          </a:p>
          <a:p>
            <a:pPr lvl="2"/>
            <a:r>
              <a:rPr lang="en-US" sz="1600" dirty="0"/>
              <a:t>Integrative of vocational and lifespan issues</a:t>
            </a:r>
          </a:p>
          <a:p>
            <a:pPr lvl="2"/>
            <a:r>
              <a:rPr lang="en-US" sz="1600" dirty="0"/>
              <a:t>Multiculturally inclusive, with emphasis on social justice</a:t>
            </a:r>
          </a:p>
          <a:p>
            <a:pPr lvl="1"/>
            <a:r>
              <a:rPr lang="en-US" sz="1800" dirty="0"/>
              <a:t>Selected Initiative </a:t>
            </a:r>
            <a:r>
              <a:rPr lang="en-US" sz="1800"/>
              <a:t>- </a:t>
            </a:r>
            <a:r>
              <a:rPr lang="en-US" sz="1800" dirty="0"/>
              <a:t>E</a:t>
            </a:r>
            <a:r>
              <a:rPr lang="en-US"/>
              <a:t>xpand </a:t>
            </a:r>
            <a:r>
              <a:rPr lang="en-US" dirty="0"/>
              <a:t>membership with a special focus on practitioners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93393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A66DE-361A-4494-8F86-82F5CDC60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2022 CHP Specialty Council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AD195-CB17-46A1-BBF2-FD5977D89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392432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CoS Taxonomy Dissemination &amp; Utilization project</a:t>
            </a:r>
          </a:p>
          <a:p>
            <a:pPr lvl="1"/>
            <a:r>
              <a:rPr lang="en-US" sz="1800" dirty="0"/>
              <a:t>Identified 2 taxonomy champions, Drs. Sharon Berry and </a:t>
            </a:r>
            <a:r>
              <a:rPr lang="en-US" sz="1800"/>
              <a:t>Bernadette Heckman (CCHPTP)</a:t>
            </a:r>
            <a:endParaRPr lang="en-US" sz="1800" dirty="0"/>
          </a:p>
          <a:p>
            <a:pPr lvl="1"/>
            <a:r>
              <a:rPr lang="en-US" sz="1800" dirty="0"/>
              <a:t>One CHP graduate program already identified interested in adapting CHP Taxonomy language to describe their program</a:t>
            </a:r>
          </a:p>
          <a:p>
            <a:r>
              <a:rPr lang="en-US" sz="2000" dirty="0"/>
              <a:t>Established a CHPSC checking account managed by the CoS treasurer to</a:t>
            </a:r>
          </a:p>
          <a:p>
            <a:pPr lvl="1"/>
            <a:r>
              <a:rPr lang="en-US" sz="1800" dirty="0"/>
              <a:t>Facilitate coordinated collection/payment of organizational dues, and</a:t>
            </a:r>
          </a:p>
          <a:p>
            <a:pPr lvl="1"/>
            <a:r>
              <a:rPr lang="en-US" sz="1800" dirty="0"/>
              <a:t>Maintain funding for the CoS chair/designate to attend annual CoS winter meeting</a:t>
            </a:r>
          </a:p>
          <a:p>
            <a:r>
              <a:rPr lang="en-US" sz="2000" dirty="0"/>
              <a:t>2022 CoS Presidential Initiative</a:t>
            </a:r>
          </a:p>
          <a:p>
            <a:pPr lvl="1"/>
            <a:r>
              <a:rPr lang="en-US" sz="1800" dirty="0"/>
              <a:t>CHPSC presentation given to the CoS Board Nov 5th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30041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228</TotalTime>
  <Words>576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Clinical Health Psychology Specialty Council Overview</vt:lpstr>
      <vt:lpstr>CHPSC Member Organizations  </vt:lpstr>
      <vt:lpstr>American Board of  Clinical Health Psychology</vt:lpstr>
      <vt:lpstr>American Academy of  Clinical Health Psychology</vt:lpstr>
      <vt:lpstr>Society for Health Psychology</vt:lpstr>
      <vt:lpstr>Association for Psychologists in Academic Health Centers</vt:lpstr>
      <vt:lpstr>Council of Clinical Health Psychology Training Programs</vt:lpstr>
      <vt:lpstr>Counseling Health Psychology</vt:lpstr>
      <vt:lpstr>2022 CHP Specialty Council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Health Psychology Specialty Council Overview</dc:title>
  <dc:creator>Berg, Lloyd S</dc:creator>
  <cp:lastModifiedBy>Danielle</cp:lastModifiedBy>
  <cp:revision>54</cp:revision>
  <dcterms:created xsi:type="dcterms:W3CDTF">2022-10-14T22:12:19Z</dcterms:created>
  <dcterms:modified xsi:type="dcterms:W3CDTF">2023-05-02T17:44:21Z</dcterms:modified>
</cp:coreProperties>
</file>