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2" r:id="rId5"/>
    <p:sldId id="258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9CE3C-CCA5-0D8E-D8C1-6F78D103C2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CD2CFE-CF70-292C-5EB2-E7CAA3C06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5AAC31-F79B-C7C9-1007-A8DE04E77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A72E4-709E-420F-BA27-90E9D0A32BAF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08AE57-BB3D-E7A9-33FA-0E42D03AE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0EA5CF-77A7-29B1-B5F2-06C3DA05D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D32E-8FA7-4672-A094-A994942F1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49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78DB3-BAB8-DAF1-3B28-8AAAEE8E0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FDC9DC-1650-4103-7C69-84B104B94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3AB0-D511-F38E-4CC3-E97895743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A72E4-709E-420F-BA27-90E9D0A32BAF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88763-308E-7BE2-69AA-7CE059D81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11AD5D-A81F-BBEC-6330-A9B651C55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D32E-8FA7-4672-A094-A994942F1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75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827089-1564-B18D-69FB-903EF060CF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B94ED2-1AD9-7B25-0EB3-C525220EC7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879490-A8B8-B00B-DB4E-4D73FEEAC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A72E4-709E-420F-BA27-90E9D0A32BAF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4FC5E4-035D-A9C3-A54E-16A48387B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CCCF7-655D-D5B7-6CDE-DE162EF30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D32E-8FA7-4672-A094-A994942F1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544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1034E-5C31-418F-63C9-52654BA1A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0F7C6-2DBD-B0AD-59B5-0014F09A4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24537-EB79-F9EF-6615-8B4C7E39C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A72E4-709E-420F-BA27-90E9D0A32BAF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F054F-60E9-88B5-0D06-D56D62448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B52C9-73A5-ADE9-3FD6-A60BA7FDF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D32E-8FA7-4672-A094-A994942F1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63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9548E-F16E-B666-B109-71FAAD317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AFB3B-7972-300D-7AC2-CF9C808B1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BA804-19D7-173F-2FB7-5710F7A20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A72E4-709E-420F-BA27-90E9D0A32BAF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11BF6-AEB6-0540-AFE8-5715FA45E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57EF2-BF7C-6D4D-9C1C-821FAB63C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D32E-8FA7-4672-A094-A994942F1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379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254A8-EB50-B535-30A3-7E12EB7F5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DE337-CE80-74C3-B7A4-9EFF01C535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F969C1-B12A-8FEE-2E91-88679FE96A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208CA1-E46F-D4BA-1B64-2CEF0965E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A72E4-709E-420F-BA27-90E9D0A32BAF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0F4A6C-818F-41EA-EA6B-369A26CE2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332E70-7274-B89A-0EE0-AB4757D5A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D32E-8FA7-4672-A094-A994942F1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858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9D2DE-C8CF-252D-0BD6-D6FA5E3A7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1B3560-477A-0ED6-65E5-7614A6D5C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D2A10E-BD6F-B465-5915-B3F5BD7A3F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A58527-CC84-644B-9545-69C1D98347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D81788-6A9A-6134-24D6-97ED25DF4A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B6F1FD-D2CF-5315-9459-23D258795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A72E4-709E-420F-BA27-90E9D0A32BAF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959E78-F20F-2CEE-0DE5-9D44BE7D6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91E0DF-5029-29FD-1E4A-E5E03A7B4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D32E-8FA7-4672-A094-A994942F1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606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372C3-7A77-BF69-0028-3B8D5D11E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3AD50A-A67A-35E5-C025-CE82F68E8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A72E4-709E-420F-BA27-90E9D0A32BAF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3E8C2C-0E59-FC6A-A8ED-9CB78BA3F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423F94-6D61-7177-B980-1F8877B8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D32E-8FA7-4672-A094-A994942F1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991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2DF688-1855-F706-BD76-FAF57AE4C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A72E4-709E-420F-BA27-90E9D0A32BAF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0B6FEE-8319-A9C2-D075-F36D4A49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9FFBE9-24DF-BF86-AE4D-27CD13F8B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D32E-8FA7-4672-A094-A994942F1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005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307CE-0BC2-E503-A207-26C00FC82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D89F18-D2B7-B40D-7E49-7777DF7FA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9520B3-AE80-A88D-F5F3-D28ED499AC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9E9147-501D-369E-6D4D-7696F2D2E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A72E4-709E-420F-BA27-90E9D0A32BAF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0CFE41-3841-C86C-B463-0756DFE6D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F4D0E5-885E-DFEC-45A1-4F223123E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D32E-8FA7-4672-A094-A994942F1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12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6CC9E-09BD-DF8C-7E00-25A700FDB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75B8D8-2A8C-60D3-D98C-8A93AA8040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B1FB05-2521-5FEA-0E6B-9165C8AB80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2101D5-BE9A-A04E-AAA7-E680617D0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A72E4-709E-420F-BA27-90E9D0A32BAF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E6DDFC-39FB-31D7-B853-23B5D0035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961A9-10F0-08FE-77B1-90A47C336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D32E-8FA7-4672-A094-A994942F1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130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B0339C-CFF3-5005-450D-C8C67D28F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78D707-4533-B0A9-FC8D-FEA8DB313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5792D-61E5-5B18-33F7-672CB3E4F5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A72E4-709E-420F-BA27-90E9D0A32BAF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2E6D1-3E0C-A30B-E0E7-2E46569CD4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BE35B-7D35-C128-7636-2FCBCF7418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CD32E-8FA7-4672-A094-A994942F1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930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78CF5A-0824-F1E5-34E0-9CB697FB01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93338"/>
            <a:ext cx="9144000" cy="3274592"/>
          </a:xfrm>
        </p:spPr>
        <p:txBody>
          <a:bodyPr anchor="ctr">
            <a:normAutofit/>
          </a:bodyPr>
          <a:lstStyle/>
          <a:p>
            <a:r>
              <a:rPr lang="en-US" sz="7200" dirty="0"/>
              <a:t>Clinical Child and </a:t>
            </a:r>
            <a:br>
              <a:rPr lang="en-US" sz="7200" dirty="0"/>
            </a:br>
            <a:r>
              <a:rPr lang="en-US" sz="7200" dirty="0"/>
              <a:t>Adolescent Psychology</a:t>
            </a:r>
            <a:br>
              <a:rPr lang="en-US" sz="5600" dirty="0"/>
            </a:br>
            <a:r>
              <a:rPr lang="en-US" sz="2400" dirty="0"/>
              <a:t>(encompasses Pediatric Psychology)</a:t>
            </a:r>
            <a:endParaRPr lang="en-US" sz="5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824A96-1737-F1EB-9B80-37556E8CF4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14052"/>
            <a:ext cx="9144000" cy="651910"/>
          </a:xfrm>
        </p:spPr>
        <p:txBody>
          <a:bodyPr anchor="ctr">
            <a:normAutofit/>
          </a:bodyPr>
          <a:lstStyle/>
          <a:p>
            <a:r>
              <a:rPr lang="en-US" sz="1500" dirty="0"/>
              <a:t>Representative:  Anna Egan, PhD, ABPP</a:t>
            </a:r>
          </a:p>
          <a:p>
            <a:r>
              <a:rPr lang="en-US" sz="1500" dirty="0"/>
              <a:t>Presentation Date: 3/11/2023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9120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19E0B-F988-D69E-469C-3E9A44AE4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CCAP:  Who are we?</a:t>
            </a:r>
          </a:p>
        </p:txBody>
      </p:sp>
      <p:pic>
        <p:nvPicPr>
          <p:cNvPr id="5" name="Content Placeholder 9">
            <a:extLst>
              <a:ext uri="{FF2B5EF4-FFF2-40B4-BE49-F238E27FC236}">
                <a16:creationId xmlns:a16="http://schemas.microsoft.com/office/drawing/2014/main" id="{20040EDF-7101-9E5F-97B6-F1BB0F6CFB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559" y="2126970"/>
            <a:ext cx="6113222" cy="916983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A045A892-6109-3B87-0954-FD8086C118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9269" y="3814048"/>
            <a:ext cx="6465802" cy="114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55953B3-7D94-AE15-42E6-5629D0B91A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6542" y="1940606"/>
            <a:ext cx="5249755" cy="132556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156FA1A-7DC4-41BB-B77C-E9A1B03173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99155" y="3814048"/>
            <a:ext cx="4846670" cy="124669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99646EB-EFB5-0F21-DA19-385F2E97B967}"/>
              </a:ext>
            </a:extLst>
          </p:cNvPr>
          <p:cNvSpPr txBox="1"/>
          <p:nvPr/>
        </p:nvSpPr>
        <p:spPr>
          <a:xfrm>
            <a:off x="1803633" y="3180368"/>
            <a:ext cx="3758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Rep:  Tara Peris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84D845-E985-2A94-5334-0AE52525D7C8}"/>
              </a:ext>
            </a:extLst>
          </p:cNvPr>
          <p:cNvSpPr txBox="1"/>
          <p:nvPr/>
        </p:nvSpPr>
        <p:spPr>
          <a:xfrm>
            <a:off x="1729530" y="5226075"/>
            <a:ext cx="3758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Rep:  Jarrod Leffler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E5355C0-61EE-3A89-0D04-5813DC15F634}"/>
              </a:ext>
            </a:extLst>
          </p:cNvPr>
          <p:cNvSpPr txBox="1"/>
          <p:nvPr/>
        </p:nvSpPr>
        <p:spPr>
          <a:xfrm>
            <a:off x="7677325" y="3355442"/>
            <a:ext cx="3758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Rep:  TBD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49467B-811E-B560-C5A5-B2EFAE721BAF}"/>
              </a:ext>
            </a:extLst>
          </p:cNvPr>
          <p:cNvSpPr txBox="1"/>
          <p:nvPr/>
        </p:nvSpPr>
        <p:spPr>
          <a:xfrm>
            <a:off x="7677325" y="5239289"/>
            <a:ext cx="3758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Rep:  Mariella Self</a:t>
            </a:r>
          </a:p>
        </p:txBody>
      </p:sp>
    </p:spTree>
    <p:extLst>
      <p:ext uri="{BB962C8B-B14F-4D97-AF65-F5344CB8AC3E}">
        <p14:creationId xmlns:p14="http://schemas.microsoft.com/office/powerpoint/2010/main" val="2274256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D85255D-1583-9293-2E3C-BE67A319F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History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E603CB-901D-945E-BAC7-7DCC494B7F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APA Divisions</a:t>
            </a:r>
          </a:p>
          <a:p>
            <a:pPr lvl="1"/>
            <a:r>
              <a:rPr lang="en-US" dirty="0"/>
              <a:t>Clinical child started out as a section of Clinical Psychology in 1962</a:t>
            </a:r>
          </a:p>
          <a:p>
            <a:pPr lvl="1"/>
            <a:r>
              <a:rPr lang="en-US" dirty="0"/>
              <a:t>Division 53 was eventually recognized as its own division in 1999</a:t>
            </a:r>
          </a:p>
          <a:p>
            <a:pPr lvl="1"/>
            <a:r>
              <a:rPr lang="en-US" dirty="0"/>
              <a:t>Division 54 became a division in 1969</a:t>
            </a:r>
          </a:p>
          <a:p>
            <a:pPr lvl="1"/>
            <a:endParaRPr lang="en-US" dirty="0"/>
          </a:p>
          <a:p>
            <a:r>
              <a:rPr lang="en-US" dirty="0"/>
              <a:t>Hilton Head Training Conference 1985 </a:t>
            </a:r>
          </a:p>
          <a:p>
            <a:endParaRPr lang="en-US" dirty="0"/>
          </a:p>
          <a:p>
            <a:r>
              <a:rPr lang="en-US" dirty="0"/>
              <a:t>Clinical Child and Adolescent Psychology (CCAP) has been recognized as a specialty area since 1998</a:t>
            </a:r>
          </a:p>
          <a:p>
            <a:endParaRPr lang="en-US" dirty="0"/>
          </a:p>
          <a:p>
            <a:r>
              <a:rPr lang="en-US" dirty="0"/>
              <a:t>American Board of Clinical Child and Adolescent Psychology</a:t>
            </a:r>
          </a:p>
          <a:p>
            <a:endParaRPr lang="en-US" dirty="0"/>
          </a:p>
          <a:p>
            <a:r>
              <a:rPr lang="en-US" dirty="0"/>
              <a:t>Clinical Child and Pediatric Psychology Training Council</a:t>
            </a:r>
          </a:p>
        </p:txBody>
      </p:sp>
    </p:spTree>
    <p:extLst>
      <p:ext uri="{BB962C8B-B14F-4D97-AF65-F5344CB8AC3E}">
        <p14:creationId xmlns:p14="http://schemas.microsoft.com/office/powerpoint/2010/main" val="3018827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F4C3A-8686-E8BC-834C-F56661BA2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Recent Accomplishments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F16694-BF8D-2DFD-2277-C2819BFE8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Completed and approved Taxonomy in late 2021</a:t>
            </a:r>
          </a:p>
          <a:p>
            <a:endParaRPr lang="en-US" dirty="0"/>
          </a:p>
          <a:p>
            <a:r>
              <a:rPr lang="en-US" dirty="0"/>
              <a:t>Taxonomy Webinar held in April 2022 for CCaPPTC members</a:t>
            </a:r>
          </a:p>
          <a:p>
            <a:endParaRPr lang="en-US" dirty="0"/>
          </a:p>
          <a:p>
            <a:r>
              <a:rPr lang="en-US" dirty="0"/>
              <a:t>Training Guidelines Steering Committee lead by CCaPPTC (with members from the 4 constituency groups)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013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19CFB02-9687-F08C-5832-8373B37E7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Current Aims/Goals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3873279-3F99-7A11-9014-40319AE8AC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Establishing training guidelines </a:t>
            </a:r>
          </a:p>
          <a:p>
            <a:endParaRPr lang="en-US" dirty="0"/>
          </a:p>
          <a:p>
            <a:r>
              <a:rPr lang="en-US" dirty="0"/>
              <a:t>Implementing taxonomy language across training programs</a:t>
            </a:r>
          </a:p>
          <a:p>
            <a:endParaRPr lang="en-US" dirty="0"/>
          </a:p>
          <a:p>
            <a:r>
              <a:rPr lang="en-US" dirty="0"/>
              <a:t>Support initiatives within 4 constituency groups</a:t>
            </a:r>
          </a:p>
          <a:p>
            <a:pPr lvl="1"/>
            <a:r>
              <a:rPr lang="en-US" dirty="0"/>
              <a:t>Diversity initiatives</a:t>
            </a:r>
          </a:p>
          <a:p>
            <a:pPr lvl="1"/>
            <a:r>
              <a:rPr lang="en-US" dirty="0"/>
              <a:t>Increasing membership </a:t>
            </a:r>
          </a:p>
          <a:p>
            <a:pPr lvl="1"/>
            <a:r>
              <a:rPr lang="en-US" dirty="0"/>
              <a:t>Marketing</a:t>
            </a:r>
          </a:p>
        </p:txBody>
      </p:sp>
    </p:spTree>
    <p:extLst>
      <p:ext uri="{BB962C8B-B14F-4D97-AF65-F5344CB8AC3E}">
        <p14:creationId xmlns:p14="http://schemas.microsoft.com/office/powerpoint/2010/main" val="2675988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59F69-AB0C-1998-A356-1AEC9B50B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6E4A4-9D43-E85C-678C-EFDC66DC2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Implementation of taxonomy and development of training guidelines has led to some confusion among members. </a:t>
            </a:r>
          </a:p>
          <a:p>
            <a:endParaRPr lang="en-US" dirty="0"/>
          </a:p>
          <a:p>
            <a:r>
              <a:rPr lang="en-US" dirty="0"/>
              <a:t>No budget or designated financial support; no administrative support</a:t>
            </a:r>
          </a:p>
          <a:p>
            <a:endParaRPr lang="en-US" dirty="0"/>
          </a:p>
          <a:p>
            <a:r>
              <a:rPr lang="en-US" dirty="0"/>
              <a:t>Small group of people working/volunteering on projects across groups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332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1521</TotalTime>
  <Words>211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Clinical Child and  Adolescent Psychology (encompasses Pediatric Psychology)</vt:lpstr>
      <vt:lpstr>CCAP:  Who are we?</vt:lpstr>
      <vt:lpstr>History</vt:lpstr>
      <vt:lpstr>Recent Accomplishments</vt:lpstr>
      <vt:lpstr>Current Aims/Goals</vt:lpstr>
      <vt:lpstr>Challenges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Clinical Child and  Adolescent Psychology (encompassing Pediatric Psychology)</dc:title>
  <dc:creator>Egan, Anna, M</dc:creator>
  <cp:lastModifiedBy>Egan, Anna, M</cp:lastModifiedBy>
  <cp:revision>6</cp:revision>
  <dcterms:created xsi:type="dcterms:W3CDTF">2023-03-08T16:51:44Z</dcterms:created>
  <dcterms:modified xsi:type="dcterms:W3CDTF">2024-11-02T00:57:08Z</dcterms:modified>
</cp:coreProperties>
</file>