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9" r:id="rId1"/>
  </p:sldMasterIdLst>
  <p:sldIdLst>
    <p:sldId id="256" r:id="rId2"/>
    <p:sldId id="264" r:id="rId3"/>
    <p:sldId id="308" r:id="rId4"/>
    <p:sldId id="289" r:id="rId5"/>
    <p:sldId id="306" r:id="rId6"/>
    <p:sldId id="267" r:id="rId7"/>
    <p:sldId id="270" r:id="rId8"/>
    <p:sldId id="271" r:id="rId9"/>
    <p:sldId id="272" r:id="rId10"/>
    <p:sldId id="297" r:id="rId11"/>
    <p:sldId id="298" r:id="rId12"/>
    <p:sldId id="292" r:id="rId13"/>
    <p:sldId id="301" r:id="rId14"/>
    <p:sldId id="302" r:id="rId15"/>
    <p:sldId id="275" r:id="rId16"/>
    <p:sldId id="293" r:id="rId17"/>
    <p:sldId id="299" r:id="rId18"/>
    <p:sldId id="300" r:id="rId19"/>
    <p:sldId id="266" r:id="rId20"/>
    <p:sldId id="307" r:id="rId21"/>
    <p:sldId id="303" r:id="rId22"/>
    <p:sldId id="263" r:id="rId2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28" autoAdjust="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ECA2D62-4FB6-4F6B-A879-A4F37C8E56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08BA-A5C5-4B49-B344-50ABA3BA8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482E8EA9-2B93-47AF-8043-598462C9E64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019BD33-BF1A-4D9B-BEA5-B0A2884437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92A1A0D-8A65-48CB-99AB-050DA47E0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3A326-5359-4A06-9432-367F6A077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319115D-13D3-42C3-8FCA-34777264F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EA2D5E54-E8F0-4613-9423-5BDF2D479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E3FC398-A990-4E12-A904-4D142F15E0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56B94-DA7C-4174-A1D4-C0F74C4404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012B-BAAE-4775-8297-18AD0A2724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3F2FB0C-E577-4A5B-A6A7-1551B198B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iv22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1"/>
            <a:ext cx="7772400" cy="2540000"/>
          </a:xfrm>
        </p:spPr>
        <p:txBody>
          <a:bodyPr>
            <a:normAutofit/>
          </a:bodyPr>
          <a:lstStyle/>
          <a:p>
            <a:pPr algn="ctr"/>
            <a:r>
              <a:rPr lang="en-US" sz="8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Rehab</a:t>
            </a:r>
            <a:br>
              <a:rPr lang="en-US" sz="8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8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Psychology</a:t>
            </a:r>
            <a:endParaRPr lang="en-US" sz="8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4267200"/>
            <a:ext cx="7467600" cy="2209800"/>
          </a:xfrm>
        </p:spPr>
        <p:txBody>
          <a:bodyPr>
            <a:normAutofit fontScale="85000" lnSpcReduction="20000"/>
          </a:bodyPr>
          <a:lstStyle/>
          <a:p>
            <a:r>
              <a:rPr lang="en-US" sz="5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Rehabilitation Psychology</a:t>
            </a:r>
          </a:p>
          <a:p>
            <a:endParaRPr lang="en-US" sz="4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4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William Stiers, PhD., ABPP (RP)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2013</a:t>
            </a:r>
          </a:p>
          <a:p>
            <a:endParaRPr lang="en-US" b="1" dirty="0" smtClean="0">
              <a:solidFill>
                <a:srgbClr val="FFFF00"/>
              </a:solidFill>
            </a:endParaRPr>
          </a:p>
          <a:p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1"/>
            <a:ext cx="7772400" cy="22859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8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What is Rehab Psychology?</a:t>
            </a:r>
            <a:endParaRPr lang="en-US" sz="8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352800"/>
            <a:ext cx="7467600" cy="31242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Rehabilitation Psychologists help people with disabilities and chronic health conditions to maximize their health, independence, function, and social participation 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533400"/>
            <a:ext cx="7467600" cy="5943600"/>
          </a:xfrm>
        </p:spPr>
        <p:txBody>
          <a:bodyPr>
            <a:normAutofit lnSpcReduction="10000"/>
          </a:bodyPr>
          <a:lstStyle/>
          <a:p>
            <a:pPr algn="l"/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Rehab Psychologists treat people with many types of </a:t>
            </a: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injuries and illnesses, </a:t>
            </a: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including:</a:t>
            </a:r>
          </a:p>
          <a:p>
            <a:pPr lvl="1" algn="l">
              <a:buSzPct val="100000"/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spinal cord injury</a:t>
            </a:r>
          </a:p>
          <a:p>
            <a:pPr lvl="1" algn="l">
              <a:buSzPct val="100000"/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traumatic brain injury</a:t>
            </a:r>
          </a:p>
          <a:p>
            <a:pPr lvl="1" algn="l">
              <a:buSzPct val="100000"/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stroke</a:t>
            </a:r>
          </a:p>
          <a:p>
            <a:pPr lvl="1" algn="l">
              <a:buSzPct val="100000"/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limb amputation</a:t>
            </a:r>
          </a:p>
          <a:p>
            <a:pPr lvl="1" algn="l">
              <a:buSzPct val="100000"/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burn injury</a:t>
            </a:r>
          </a:p>
          <a:p>
            <a:pPr lvl="1" algn="l">
              <a:buSzPct val="100000"/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chronic pain</a:t>
            </a:r>
          </a:p>
          <a:p>
            <a:pPr lvl="1" algn="l">
              <a:buSzPct val="100000"/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cancer</a:t>
            </a:r>
          </a:p>
          <a:p>
            <a:pPr lvl="1" algn="l">
              <a:buSzPct val="100000"/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multiple sclerosis</a:t>
            </a:r>
          </a:p>
          <a:p>
            <a:pPr algn="l"/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dp sports 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914400"/>
            <a:ext cx="7756886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dp sports 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1081173"/>
            <a:ext cx="7756886" cy="484805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1981200"/>
            <a:ext cx="7467600" cy="2438400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 smtClean="0">
                <a:solidFill>
                  <a:srgbClr val="FFFF00"/>
                </a:solidFill>
              </a:rPr>
              <a:t>Disability is an interaction among three different factors:</a:t>
            </a:r>
          </a:p>
          <a:p>
            <a:pPr algn="l"/>
            <a:endParaRPr lang="en-US" sz="4000" b="1" dirty="0" smtClean="0">
              <a:solidFill>
                <a:srgbClr val="FFFF00"/>
              </a:solidFill>
            </a:endParaRPr>
          </a:p>
          <a:p>
            <a:pPr algn="l"/>
            <a:endParaRPr lang="en-US" sz="4000" b="1" dirty="0" smtClean="0">
              <a:solidFill>
                <a:srgbClr val="FFFF00"/>
              </a:solidFill>
            </a:endParaRPr>
          </a:p>
          <a:p>
            <a:pPr algn="l"/>
            <a:endParaRPr lang="en-US" b="1" dirty="0" smtClean="0">
              <a:solidFill>
                <a:srgbClr val="FFFF00"/>
              </a:solidFill>
            </a:endParaRPr>
          </a:p>
          <a:p>
            <a:pPr algn="l"/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04800"/>
            <a:ext cx="7467600" cy="6248400"/>
          </a:xfrm>
        </p:spPr>
        <p:txBody>
          <a:bodyPr>
            <a:normAutofit/>
          </a:bodyPr>
          <a:lstStyle/>
          <a:p>
            <a:pPr algn="l">
              <a:buSzPct val="100000"/>
              <a:buFont typeface="Arial" pitchFamily="34" charset="0"/>
              <a:buChar char="•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 </a:t>
            </a:r>
            <a:r>
              <a:rPr lang="en-US" sz="4000" b="1" u="sng" dirty="0" smtClean="0">
                <a:solidFill>
                  <a:srgbClr val="FFFF00"/>
                </a:solidFill>
              </a:rPr>
              <a:t>The Person</a:t>
            </a:r>
          </a:p>
          <a:p>
            <a:pPr algn="l">
              <a:buSzPct val="100000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	physical ability, skills, 	motivation</a:t>
            </a:r>
          </a:p>
          <a:p>
            <a:pPr algn="l">
              <a:buSzPct val="100000"/>
              <a:tabLst>
                <a:tab pos="457200" algn="l"/>
              </a:tabLst>
            </a:pPr>
            <a:endParaRPr lang="en-US" sz="4000" b="1" dirty="0" smtClean="0">
              <a:solidFill>
                <a:srgbClr val="FFFF00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 </a:t>
            </a:r>
            <a:r>
              <a:rPr lang="en-US" sz="4000" b="1" u="sng" dirty="0" smtClean="0">
                <a:solidFill>
                  <a:srgbClr val="FFFF00"/>
                </a:solidFill>
              </a:rPr>
              <a:t>The Task</a:t>
            </a:r>
          </a:p>
          <a:p>
            <a:pPr algn="l">
              <a:buSzPct val="100000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	type of activity (physical, 	cognitive, emotional)</a:t>
            </a:r>
          </a:p>
          <a:p>
            <a:pPr algn="l">
              <a:buSzPct val="100000"/>
              <a:tabLst>
                <a:tab pos="457200" algn="l"/>
              </a:tabLst>
            </a:pPr>
            <a:endParaRPr lang="en-US" sz="4000" b="1" dirty="0" smtClean="0">
              <a:solidFill>
                <a:srgbClr val="FFFF00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 </a:t>
            </a:r>
            <a:r>
              <a:rPr lang="en-US" sz="4000" b="1" u="sng" dirty="0" smtClean="0">
                <a:solidFill>
                  <a:srgbClr val="FFFF00"/>
                </a:solidFill>
              </a:rPr>
              <a:t>The Environment</a:t>
            </a:r>
          </a:p>
          <a:p>
            <a:pPr algn="l">
              <a:buSzPct val="100000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	physical, social</a:t>
            </a:r>
          </a:p>
          <a:p>
            <a:pPr algn="l"/>
            <a:endParaRPr lang="en-US" sz="4000" b="1" dirty="0" smtClean="0">
              <a:solidFill>
                <a:srgbClr val="FFFF00"/>
              </a:solidFill>
            </a:endParaRPr>
          </a:p>
          <a:p>
            <a:pPr algn="l"/>
            <a:endParaRPr lang="en-US" sz="4000" b="1" dirty="0" smtClean="0">
              <a:solidFill>
                <a:srgbClr val="FFFF00"/>
              </a:solidFill>
            </a:endParaRPr>
          </a:p>
          <a:p>
            <a:pPr algn="l"/>
            <a:endParaRPr lang="en-US" b="1" dirty="0" smtClean="0">
              <a:solidFill>
                <a:srgbClr val="FFFF00"/>
              </a:solidFill>
            </a:endParaRPr>
          </a:p>
          <a:p>
            <a:pPr algn="l"/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04800"/>
            <a:ext cx="7467600" cy="6248400"/>
          </a:xfrm>
        </p:spPr>
        <p:txBody>
          <a:bodyPr>
            <a:normAutofit fontScale="92500" lnSpcReduction="20000"/>
          </a:bodyPr>
          <a:lstStyle/>
          <a:p>
            <a:pPr algn="l">
              <a:buSzPct val="100000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For example, a person in a wheelchair may have…</a:t>
            </a:r>
          </a:p>
          <a:p>
            <a:pPr algn="l">
              <a:buSzPct val="100000"/>
              <a:tabLst>
                <a:tab pos="457200" algn="l"/>
              </a:tabLst>
            </a:pPr>
            <a:endParaRPr lang="en-US" sz="4000" b="1" dirty="0" smtClean="0">
              <a:solidFill>
                <a:srgbClr val="FFFF00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 difficulty with stairs, but not 	computers</a:t>
            </a:r>
          </a:p>
          <a:p>
            <a:pPr algn="l">
              <a:buSzPct val="100000"/>
              <a:buFont typeface="Arial" pitchFamily="34" charset="0"/>
              <a:buChar char="•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 more difficulty in a physical </a:t>
            </a:r>
          </a:p>
          <a:p>
            <a:pPr algn="l">
              <a:buSzPct val="100000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	environment without 	elevators and automatic 	doors</a:t>
            </a:r>
          </a:p>
          <a:p>
            <a:pPr algn="l">
              <a:buSzPct val="100000"/>
              <a:buFont typeface="Arial" pitchFamily="34" charset="0"/>
              <a:buChar char="•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 more difficulty in a social </a:t>
            </a:r>
          </a:p>
          <a:p>
            <a:pPr algn="l">
              <a:buSzPct val="100000"/>
              <a:tabLst>
                <a:tab pos="457200" algn="l"/>
              </a:tabLst>
            </a:pPr>
            <a:r>
              <a:rPr lang="en-US" sz="4000" b="1" dirty="0" smtClean="0">
                <a:solidFill>
                  <a:srgbClr val="FFFF00"/>
                </a:solidFill>
              </a:rPr>
              <a:t>	environment where people 	are biased against persons 	with disability</a:t>
            </a:r>
          </a:p>
          <a:p>
            <a:pPr algn="l"/>
            <a:endParaRPr lang="en-US" sz="4000" b="1" dirty="0" smtClean="0">
              <a:solidFill>
                <a:srgbClr val="FFFF00"/>
              </a:solidFill>
            </a:endParaRPr>
          </a:p>
          <a:p>
            <a:pPr algn="l"/>
            <a:endParaRPr lang="en-US" sz="4000" b="1" dirty="0" smtClean="0">
              <a:solidFill>
                <a:srgbClr val="FFFF00"/>
              </a:solidFill>
            </a:endParaRPr>
          </a:p>
          <a:p>
            <a:pPr algn="l"/>
            <a:endParaRPr lang="en-US" b="1" dirty="0" smtClean="0">
              <a:solidFill>
                <a:srgbClr val="FFFF00"/>
              </a:solidFill>
            </a:endParaRPr>
          </a:p>
          <a:p>
            <a:pPr algn="l"/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81000"/>
            <a:ext cx="7467600" cy="609600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sz="4000" b="1" dirty="0" smtClean="0">
                <a:solidFill>
                  <a:srgbClr val="FFFF00"/>
                </a:solidFill>
              </a:rPr>
              <a:t>Persons with disability can be helped by…</a:t>
            </a:r>
          </a:p>
          <a:p>
            <a:pPr algn="l"/>
            <a:endParaRPr lang="en-US" sz="4000" b="1" dirty="0" smtClean="0">
              <a:solidFill>
                <a:srgbClr val="FFFF00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4000" b="1" dirty="0" smtClean="0">
                <a:solidFill>
                  <a:srgbClr val="FFFF00"/>
                </a:solidFill>
              </a:rPr>
              <a:t> increasing their abilities, 	skills, and motivation</a:t>
            </a:r>
          </a:p>
          <a:p>
            <a:pPr algn="l">
              <a:buSzPct val="100000"/>
              <a:buFont typeface="Arial" pitchFamily="34" charset="0"/>
              <a:buChar char="•"/>
            </a:pPr>
            <a:endParaRPr lang="en-US" sz="4000" b="1" dirty="0" smtClean="0">
              <a:solidFill>
                <a:srgbClr val="FFFF00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4000" b="1" dirty="0" smtClean="0">
                <a:solidFill>
                  <a:srgbClr val="FFFF00"/>
                </a:solidFill>
              </a:rPr>
              <a:t> modifying tasks to fit their 	abilities</a:t>
            </a:r>
          </a:p>
          <a:p>
            <a:pPr algn="l">
              <a:buSzPct val="100000"/>
              <a:buFont typeface="Arial" pitchFamily="34" charset="0"/>
              <a:buChar char="•"/>
            </a:pPr>
            <a:endParaRPr lang="en-US" sz="4000" b="1" dirty="0" smtClean="0">
              <a:solidFill>
                <a:srgbClr val="FFFF00"/>
              </a:solidFill>
            </a:endParaRP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4000" b="1" dirty="0" smtClean="0">
                <a:solidFill>
                  <a:srgbClr val="FFFF00"/>
                </a:solidFill>
              </a:rPr>
              <a:t> changing the physical and 	social environment to be 	more accessible</a:t>
            </a:r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dp sports 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919571"/>
            <a:ext cx="7756886" cy="517125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dp sports 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685800"/>
            <a:ext cx="8068234" cy="5486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81000"/>
            <a:ext cx="7467600" cy="609600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sz="3200" b="1" u="sng" dirty="0" smtClean="0">
                <a:solidFill>
                  <a:srgbClr val="FFFF00"/>
                </a:solidFill>
              </a:rPr>
              <a:t>History</a:t>
            </a:r>
          </a:p>
          <a:p>
            <a:pPr algn="l"/>
            <a:endParaRPr lang="en-US" sz="3200" b="1" u="sng" dirty="0" smtClean="0">
              <a:solidFill>
                <a:srgbClr val="FFFF00"/>
              </a:solidFill>
            </a:endParaRPr>
          </a:p>
          <a:p>
            <a:pPr algn="l"/>
            <a:r>
              <a:rPr lang="en-US" sz="3200" b="1" dirty="0" smtClean="0">
                <a:solidFill>
                  <a:srgbClr val="FFFF00"/>
                </a:solidFill>
              </a:rPr>
              <a:t>Rehab psychology began in the 1940s, during the time of World War II, when large numbers of injured military personnel were returning from war – now, there are </a:t>
            </a:r>
            <a:r>
              <a:rPr lang="en-US" sz="3200" b="1" dirty="0" smtClean="0">
                <a:solidFill>
                  <a:srgbClr val="FFFF00"/>
                </a:solidFill>
              </a:rPr>
              <a:t>many</a:t>
            </a:r>
            <a:r>
              <a:rPr lang="en-US" sz="3200" b="1" dirty="0" smtClean="0">
                <a:solidFill>
                  <a:srgbClr val="FFFF00"/>
                </a:solidFill>
              </a:rPr>
              <a:t> wounded </a:t>
            </a:r>
            <a:r>
              <a:rPr lang="en-US" sz="3200" b="1" dirty="0" smtClean="0">
                <a:solidFill>
                  <a:srgbClr val="FFFF00"/>
                </a:solidFill>
              </a:rPr>
              <a:t>military personnel again</a:t>
            </a:r>
          </a:p>
          <a:p>
            <a:pPr algn="l"/>
            <a:endParaRPr lang="en-US" sz="3200" b="1" dirty="0" smtClean="0">
              <a:solidFill>
                <a:srgbClr val="FFFF00"/>
              </a:solidFill>
            </a:endParaRPr>
          </a:p>
          <a:p>
            <a:pPr algn="l"/>
            <a:r>
              <a:rPr lang="en-US" sz="3200" b="1" dirty="0" smtClean="0">
                <a:solidFill>
                  <a:srgbClr val="FFFF00"/>
                </a:solidFill>
              </a:rPr>
              <a:t>Rehab psychologists study how people react to disability, and how to help people with disability participate in usual </a:t>
            </a:r>
            <a:r>
              <a:rPr lang="en-US" sz="3200" b="1" dirty="0" smtClean="0">
                <a:solidFill>
                  <a:srgbClr val="FFFF00"/>
                </a:solidFill>
              </a:rPr>
              <a:t>activities in their families and neighborhoods</a:t>
            </a:r>
            <a:r>
              <a:rPr lang="en-US" sz="3200" b="1" dirty="0" smtClean="0">
                <a:solidFill>
                  <a:srgbClr val="FFFF00"/>
                </a:solidFill>
              </a:rPr>
              <a:t>, </a:t>
            </a:r>
            <a:r>
              <a:rPr lang="en-US" sz="3200" b="1" dirty="0" smtClean="0">
                <a:solidFill>
                  <a:srgbClr val="FFFF00"/>
                </a:solidFill>
              </a:rPr>
              <a:t>at school</a:t>
            </a:r>
            <a:r>
              <a:rPr lang="en-US" sz="3200" b="1" dirty="0" smtClean="0">
                <a:solidFill>
                  <a:srgbClr val="FFFF00"/>
                </a:solidFill>
              </a:rPr>
              <a:t> and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smtClean="0">
                <a:solidFill>
                  <a:srgbClr val="FFFF00"/>
                </a:solidFill>
              </a:rPr>
              <a:t>work, </a:t>
            </a:r>
            <a:r>
              <a:rPr lang="en-US" sz="3200" b="1" dirty="0" smtClean="0">
                <a:solidFill>
                  <a:srgbClr val="FFFF00"/>
                </a:solidFill>
              </a:rPr>
              <a:t>and in recreation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Bill\PRESENT\adp sports 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609600"/>
            <a:ext cx="5715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dp sports 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3399" y="762000"/>
            <a:ext cx="8036351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81000"/>
            <a:ext cx="7467600" cy="6096000"/>
          </a:xfrm>
        </p:spPr>
        <p:txBody>
          <a:bodyPr>
            <a:normAutofit/>
          </a:bodyPr>
          <a:lstStyle/>
          <a:p>
            <a:pPr algn="l"/>
            <a:r>
              <a:rPr lang="en-US" sz="3600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Importance</a:t>
            </a:r>
          </a:p>
          <a:p>
            <a:pPr algn="l"/>
            <a:endParaRPr lang="en-US" sz="3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Almost 20% of Americans (56.7 million people) have a disability, with almost 13% (38.3 million people) having a severe disability</a:t>
            </a:r>
          </a:p>
          <a:p>
            <a:pPr algn="l">
              <a:buSzPct val="100000"/>
            </a:pPr>
            <a:endParaRPr lang="en-US" sz="3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About 2 in every 7 U.S. families (29%) have at least one family member with a disability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81000"/>
            <a:ext cx="7467600" cy="6096000"/>
          </a:xfrm>
        </p:spPr>
        <p:txBody>
          <a:bodyPr>
            <a:normAutofit lnSpcReduction="10000"/>
          </a:bodyPr>
          <a:lstStyle/>
          <a:p>
            <a:pPr algn="l"/>
            <a:r>
              <a:rPr lang="en-US" sz="3200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Type of Work</a:t>
            </a:r>
          </a:p>
          <a:p>
            <a:pPr algn="l"/>
            <a:endParaRPr lang="en-US" sz="32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Rehab Psychologists work in private practice, hospitals, clinics, rehab facilities, long-term care facilities, schools, and community agencies, including civilian, military, and veterans’ facilities</a:t>
            </a:r>
          </a:p>
          <a:p>
            <a:pPr algn="l">
              <a:buSzPct val="100000"/>
              <a:buFont typeface="Arial" pitchFamily="34" charset="0"/>
              <a:buChar char="•"/>
            </a:pPr>
            <a:endParaRPr lang="en-US" sz="32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SzPct val="100000"/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Rehab psychologists may treat patients and families, do research, teach, and consult to private and government agencies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dp sports 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066800"/>
            <a:ext cx="8184023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dp sports 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2000" y="838200"/>
            <a:ext cx="7658100" cy="5105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457200"/>
            <a:ext cx="7467600" cy="6019800"/>
          </a:xfrm>
        </p:spPr>
        <p:txBody>
          <a:bodyPr>
            <a:normAutofit/>
          </a:bodyPr>
          <a:lstStyle/>
          <a:p>
            <a:pPr algn="l"/>
            <a:r>
              <a:rPr lang="en-US" sz="4800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Conclusions</a:t>
            </a:r>
          </a:p>
          <a:p>
            <a:pPr algn="l"/>
            <a:endParaRPr lang="en-US" sz="4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Rehabilitation Psychologists help people of all different abilities participate in their families and communities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dp sports 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1999" y="609600"/>
            <a:ext cx="7732059" cy="5257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dp sports 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1143000"/>
            <a:ext cx="81280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533400"/>
            <a:ext cx="8229600" cy="59214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5400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Resources</a:t>
            </a:r>
          </a:p>
          <a:p>
            <a:pPr>
              <a:buNone/>
            </a:pPr>
            <a:endParaRPr lang="en-US" sz="5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5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http://www.div22.org</a:t>
            </a:r>
            <a:endParaRPr lang="en-US" sz="5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446</TotalTime>
  <Words>319</Words>
  <Application>Microsoft Office PowerPoint</Application>
  <PresentationFormat>On-screen Show (4:3)</PresentationFormat>
  <Paragraphs>67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Verve</vt:lpstr>
      <vt:lpstr>Rehab Psychology</vt:lpstr>
      <vt:lpstr>What is Rehab Psychology?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Company>Marshfield High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for Divisional PowerPoints</dc:title>
  <dc:creator>Will Elmhorst</dc:creator>
  <cp:lastModifiedBy>Bill</cp:lastModifiedBy>
  <cp:revision>55</cp:revision>
  <dcterms:created xsi:type="dcterms:W3CDTF">2006-10-11T20:31:37Z</dcterms:created>
  <dcterms:modified xsi:type="dcterms:W3CDTF">2013-03-24T17:28:55Z</dcterms:modified>
</cp:coreProperties>
</file>