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7" r:id="rId2"/>
    <p:sldId id="294" r:id="rId3"/>
    <p:sldId id="396" r:id="rId4"/>
    <p:sldId id="398" r:id="rId5"/>
    <p:sldId id="401" r:id="rId6"/>
    <p:sldId id="298" r:id="rId7"/>
    <p:sldId id="399" r:id="rId8"/>
    <p:sldId id="306" r:id="rId9"/>
    <p:sldId id="308" r:id="rId10"/>
    <p:sldId id="311" r:id="rId11"/>
    <p:sldId id="309" r:id="rId12"/>
    <p:sldId id="313" r:id="rId13"/>
    <p:sldId id="299" r:id="rId14"/>
    <p:sldId id="400" r:id="rId15"/>
  </p:sldIdLst>
  <p:sldSz cx="10287000" cy="6858000" type="35mm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99FFCC"/>
    <a:srgbClr val="FF66FF"/>
    <a:srgbClr val="0033CC"/>
    <a:srgbClr val="FFD9B3"/>
    <a:srgbClr val="000000"/>
    <a:srgbClr val="66FF66"/>
    <a:srgbClr val="F742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44" y="-702"/>
      </p:cViewPr>
      <p:guideLst>
        <p:guide orient="horz" pos="2160"/>
        <p:guide pos="32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6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fad.mfroot.org\rchhome\Users1G\GES01\MCI%20Book%20for%20AACN%20Oxford\Neuropsych%20data%20template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Initial</c:v>
                </c:pt>
              </c:strCache>
            </c:strRef>
          </c:tx>
          <c:cat>
            <c:strRef>
              <c:f>Sheet1!$C$1:$U$1</c:f>
              <c:strCache>
                <c:ptCount val="10"/>
                <c:pt idx="0">
                  <c:v>Reading level</c:v>
                </c:pt>
                <c:pt idx="1">
                  <c:v>Dementia Rating Scale</c:v>
                </c:pt>
                <c:pt idx="2">
                  <c:v>Verbal Comprehension</c:v>
                </c:pt>
                <c:pt idx="3">
                  <c:v>Perceptual Organization</c:v>
                </c:pt>
                <c:pt idx="4">
                  <c:v>Letter Fluency</c:v>
                </c:pt>
                <c:pt idx="5">
                  <c:v>Catergory Fluency</c:v>
                </c:pt>
                <c:pt idx="6">
                  <c:v>Naming</c:v>
                </c:pt>
                <c:pt idx="7">
                  <c:v>Immediate Story Memory</c:v>
                </c:pt>
                <c:pt idx="8">
                  <c:v>List Learning</c:v>
                </c:pt>
                <c:pt idx="9">
                  <c:v>List Recall</c:v>
                </c:pt>
              </c:strCache>
            </c:strRef>
          </c:cat>
          <c:val>
            <c:numRef>
              <c:f>Sheet1!$C$2:$U$2</c:f>
              <c:numCache>
                <c:formatCode>General</c:formatCode>
                <c:ptCount val="10"/>
                <c:pt idx="0">
                  <c:v>0.46</c:v>
                </c:pt>
                <c:pt idx="1">
                  <c:v>0.33</c:v>
                </c:pt>
                <c:pt idx="2">
                  <c:v>1.1000000000000001</c:v>
                </c:pt>
                <c:pt idx="3">
                  <c:v>-0.4</c:v>
                </c:pt>
                <c:pt idx="4">
                  <c:v>-0.66</c:v>
                </c:pt>
                <c:pt idx="5">
                  <c:v>0.66</c:v>
                </c:pt>
                <c:pt idx="6">
                  <c:v>0</c:v>
                </c:pt>
                <c:pt idx="7">
                  <c:v>-0.33</c:v>
                </c:pt>
                <c:pt idx="8">
                  <c:v>-1.66</c:v>
                </c:pt>
                <c:pt idx="9">
                  <c:v>-1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Sheet1!$B$3</c:f>
              <c:strCache>
                <c:ptCount val="1"/>
                <c:pt idx="0">
                  <c:v>AD 2-yr</c:v>
                </c:pt>
              </c:strCache>
            </c:strRef>
          </c:tx>
          <c:cat>
            <c:strRef>
              <c:f>Sheet1!$C$1:$U$1</c:f>
              <c:strCache>
                <c:ptCount val="10"/>
                <c:pt idx="0">
                  <c:v>Reading level</c:v>
                </c:pt>
                <c:pt idx="1">
                  <c:v>Dementia Rating Scale</c:v>
                </c:pt>
                <c:pt idx="2">
                  <c:v>Verbal Comprehension</c:v>
                </c:pt>
                <c:pt idx="3">
                  <c:v>Perceptual Organization</c:v>
                </c:pt>
                <c:pt idx="4">
                  <c:v>Letter Fluency</c:v>
                </c:pt>
                <c:pt idx="5">
                  <c:v>Catergory Fluency</c:v>
                </c:pt>
                <c:pt idx="6">
                  <c:v>Naming</c:v>
                </c:pt>
                <c:pt idx="7">
                  <c:v>Immediate Story Memory</c:v>
                </c:pt>
                <c:pt idx="8">
                  <c:v>List Learning</c:v>
                </c:pt>
                <c:pt idx="9">
                  <c:v>List Recall</c:v>
                </c:pt>
              </c:strCache>
            </c:strRef>
          </c:cat>
          <c:val>
            <c:numRef>
              <c:f>Sheet1!$C$3:$U$3</c:f>
            </c:numRef>
          </c:val>
          <c:smooth val="0"/>
        </c:ser>
        <c:ser>
          <c:idx val="2"/>
          <c:order val="2"/>
          <c:tx>
            <c:strRef>
              <c:f>Sheet1!$B$4</c:f>
              <c:strCache>
                <c:ptCount val="1"/>
                <c:pt idx="0">
                  <c:v>4-yr</c:v>
                </c:pt>
              </c:strCache>
            </c:strRef>
          </c:tx>
          <c:cat>
            <c:strRef>
              <c:f>Sheet1!$C$1:$U$1</c:f>
              <c:strCache>
                <c:ptCount val="10"/>
                <c:pt idx="0">
                  <c:v>Reading level</c:v>
                </c:pt>
                <c:pt idx="1">
                  <c:v>Dementia Rating Scale</c:v>
                </c:pt>
                <c:pt idx="2">
                  <c:v>Verbal Comprehension</c:v>
                </c:pt>
                <c:pt idx="3">
                  <c:v>Perceptual Organization</c:v>
                </c:pt>
                <c:pt idx="4">
                  <c:v>Letter Fluency</c:v>
                </c:pt>
                <c:pt idx="5">
                  <c:v>Catergory Fluency</c:v>
                </c:pt>
                <c:pt idx="6">
                  <c:v>Naming</c:v>
                </c:pt>
                <c:pt idx="7">
                  <c:v>Immediate Story Memory</c:v>
                </c:pt>
                <c:pt idx="8">
                  <c:v>List Learning</c:v>
                </c:pt>
                <c:pt idx="9">
                  <c:v>List Recall</c:v>
                </c:pt>
              </c:strCache>
            </c:strRef>
          </c:cat>
          <c:val>
            <c:numRef>
              <c:f>Sheet1!$C$4:$U$4</c:f>
              <c:numCache>
                <c:formatCode>General</c:formatCode>
                <c:ptCount val="10"/>
                <c:pt idx="1">
                  <c:v>0</c:v>
                </c:pt>
                <c:pt idx="2">
                  <c:v>1.33</c:v>
                </c:pt>
                <c:pt idx="3">
                  <c:v>-0.4</c:v>
                </c:pt>
                <c:pt idx="4">
                  <c:v>-1</c:v>
                </c:pt>
                <c:pt idx="5">
                  <c:v>-0.66</c:v>
                </c:pt>
                <c:pt idx="6">
                  <c:v>2</c:v>
                </c:pt>
                <c:pt idx="7">
                  <c:v>0</c:v>
                </c:pt>
                <c:pt idx="8">
                  <c:v>-1.66</c:v>
                </c:pt>
                <c:pt idx="9">
                  <c:v>-1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Sheet1!$B$5</c:f>
              <c:strCache>
                <c:ptCount val="1"/>
                <c:pt idx="0">
                  <c:v>6-yr</c:v>
                </c:pt>
              </c:strCache>
            </c:strRef>
          </c:tx>
          <c:cat>
            <c:strRef>
              <c:f>Sheet1!$C$1:$U$1</c:f>
              <c:strCache>
                <c:ptCount val="10"/>
                <c:pt idx="0">
                  <c:v>Reading level</c:v>
                </c:pt>
                <c:pt idx="1">
                  <c:v>Dementia Rating Scale</c:v>
                </c:pt>
                <c:pt idx="2">
                  <c:v>Verbal Comprehension</c:v>
                </c:pt>
                <c:pt idx="3">
                  <c:v>Perceptual Organization</c:v>
                </c:pt>
                <c:pt idx="4">
                  <c:v>Letter Fluency</c:v>
                </c:pt>
                <c:pt idx="5">
                  <c:v>Catergory Fluency</c:v>
                </c:pt>
                <c:pt idx="6">
                  <c:v>Naming</c:v>
                </c:pt>
                <c:pt idx="7">
                  <c:v>Immediate Story Memory</c:v>
                </c:pt>
                <c:pt idx="8">
                  <c:v>List Learning</c:v>
                </c:pt>
                <c:pt idx="9">
                  <c:v>List Recall</c:v>
                </c:pt>
              </c:strCache>
            </c:strRef>
          </c:cat>
          <c:val>
            <c:numRef>
              <c:f>Sheet1!$C$5:$U$5</c:f>
              <c:numCache>
                <c:formatCode>General</c:formatCode>
                <c:ptCount val="10"/>
                <c:pt idx="1">
                  <c:v>-1.33</c:v>
                </c:pt>
                <c:pt idx="2">
                  <c:v>1.1000000000000001</c:v>
                </c:pt>
                <c:pt idx="3">
                  <c:v>-0.9</c:v>
                </c:pt>
                <c:pt idx="4">
                  <c:v>-0.66</c:v>
                </c:pt>
                <c:pt idx="5">
                  <c:v>-1</c:v>
                </c:pt>
                <c:pt idx="6">
                  <c:v>2</c:v>
                </c:pt>
                <c:pt idx="7">
                  <c:v>-0.66</c:v>
                </c:pt>
                <c:pt idx="8">
                  <c:v>-2.66</c:v>
                </c:pt>
                <c:pt idx="9">
                  <c:v>-1.66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Sheet1!$B$6</c:f>
              <c:strCache>
                <c:ptCount val="1"/>
                <c:pt idx="0">
                  <c:v>9-yr</c:v>
                </c:pt>
              </c:strCache>
            </c:strRef>
          </c:tx>
          <c:cat>
            <c:strRef>
              <c:f>Sheet1!$C$1:$U$1</c:f>
              <c:strCache>
                <c:ptCount val="10"/>
                <c:pt idx="0">
                  <c:v>Reading level</c:v>
                </c:pt>
                <c:pt idx="1">
                  <c:v>Dementia Rating Scale</c:v>
                </c:pt>
                <c:pt idx="2">
                  <c:v>Verbal Comprehension</c:v>
                </c:pt>
                <c:pt idx="3">
                  <c:v>Perceptual Organization</c:v>
                </c:pt>
                <c:pt idx="4">
                  <c:v>Letter Fluency</c:v>
                </c:pt>
                <c:pt idx="5">
                  <c:v>Catergory Fluency</c:v>
                </c:pt>
                <c:pt idx="6">
                  <c:v>Naming</c:v>
                </c:pt>
                <c:pt idx="7">
                  <c:v>Immediate Story Memory</c:v>
                </c:pt>
                <c:pt idx="8">
                  <c:v>List Learning</c:v>
                </c:pt>
                <c:pt idx="9">
                  <c:v>List Recall</c:v>
                </c:pt>
              </c:strCache>
            </c:strRef>
          </c:cat>
          <c:val>
            <c:numRef>
              <c:f>Sheet1!$C$6:$U$6</c:f>
              <c:numCache>
                <c:formatCode>General</c:formatCode>
                <c:ptCount val="10"/>
                <c:pt idx="0">
                  <c:v>0.13</c:v>
                </c:pt>
                <c:pt idx="1">
                  <c:v>-2.66</c:v>
                </c:pt>
                <c:pt idx="2">
                  <c:v>-3</c:v>
                </c:pt>
                <c:pt idx="3">
                  <c:v>-2.6</c:v>
                </c:pt>
                <c:pt idx="4">
                  <c:v>-2.33</c:v>
                </c:pt>
                <c:pt idx="5">
                  <c:v>-1.33</c:v>
                </c:pt>
                <c:pt idx="6">
                  <c:v>-3</c:v>
                </c:pt>
                <c:pt idx="7">
                  <c:v>-2.66</c:v>
                </c:pt>
                <c:pt idx="8">
                  <c:v>-1.66</c:v>
                </c:pt>
                <c:pt idx="9">
                  <c:v>-1.33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532480"/>
        <c:axId val="26534272"/>
      </c:lineChart>
      <c:catAx>
        <c:axId val="26532480"/>
        <c:scaling>
          <c:orientation val="minMax"/>
        </c:scaling>
        <c:delete val="0"/>
        <c:axPos val="b"/>
        <c:majorTickMark val="out"/>
        <c:minorTickMark val="none"/>
        <c:tickLblPos val="high"/>
        <c:txPr>
          <a:bodyPr/>
          <a:lstStyle/>
          <a:p>
            <a:pPr>
              <a:defRPr sz="1600"/>
            </a:pPr>
            <a:endParaRPr lang="en-US"/>
          </a:p>
        </c:txPr>
        <c:crossAx val="26534272"/>
        <c:crosses val="autoZero"/>
        <c:auto val="1"/>
        <c:lblAlgn val="ctr"/>
        <c:lblOffset val="100"/>
        <c:noMultiLvlLbl val="0"/>
      </c:catAx>
      <c:valAx>
        <c:axId val="26534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5324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Neuropsychology of Alzheimer’s Disease</a:t>
            </a:r>
          </a:p>
          <a:p>
            <a:r>
              <a:rPr lang="en-US"/>
              <a:t>John A. Lucas, PhD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862401-769F-47FF-8773-DBC0CA4720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3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559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8" name="Rectangle 4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54438-A94F-4B7A-A118-31266625B9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8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BACF2-57D1-46EC-A91C-CD108A442D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3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F8CDC7-7AF8-4128-8DFA-4DE6B405E3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0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194D0-FBAB-40B5-B4ED-45269087A3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6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36FB6-F4C2-417A-AFC2-46B7181076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10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37B29-9A9E-4745-8E65-7AB93A7D41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8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23247D-B95A-4F15-B655-CDFB3CE06D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7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E0124-2D5D-4309-842A-B41E79BA6B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3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722A0F-9B29-4A9F-90DB-52281D2208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57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48238-6F20-4516-AD5C-8A9C21589E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6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D39D6-5659-4D10-8E9D-A875B75BC8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16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F9CC5E3-0772-4045-AAE3-FFC82DFA073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v40-anst.com/" TargetMode="External"/><Relationship Id="rId2" Type="http://schemas.openxmlformats.org/officeDocument/2006/relationships/hyperlink" Target="http://www.div40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600200"/>
            <a:ext cx="9220200" cy="2667000"/>
          </a:xfrm>
          <a:noFill/>
          <a:ln/>
        </p:spPr>
        <p:txBody>
          <a:bodyPr/>
          <a:lstStyle/>
          <a:p>
            <a:r>
              <a:rPr lang="en-US" dirty="0" smtClean="0"/>
              <a:t>Clinical Neuropsychology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0800" y="4953000"/>
            <a:ext cx="8991600" cy="1371600"/>
          </a:xfrm>
          <a:noFill/>
          <a:ln/>
        </p:spPr>
        <p:txBody>
          <a:bodyPr/>
          <a:lstStyle/>
          <a:p>
            <a:pPr marL="342900" indent="-342900"/>
            <a:r>
              <a:rPr lang="en-US" dirty="0" smtClean="0"/>
              <a:t>Glenn Smith PhD ABPP(CN)</a:t>
            </a:r>
          </a:p>
          <a:p>
            <a:pPr marL="342900" indent="-342900"/>
            <a:r>
              <a:rPr lang="en-US" dirty="0" smtClean="0"/>
              <a:t>2013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Visual </a:t>
            </a:r>
            <a:r>
              <a:rPr lang="en-US" dirty="0"/>
              <a:t>Perception</a:t>
            </a:r>
          </a:p>
        </p:txBody>
      </p:sp>
      <p:sp>
        <p:nvSpPr>
          <p:cNvPr id="336899" name="Rectangle 3"/>
          <p:cNvSpPr>
            <a:spLocks noChangeArrowheads="1"/>
          </p:cNvSpPr>
          <p:nvPr/>
        </p:nvSpPr>
        <p:spPr bwMode="auto">
          <a:xfrm flipH="1" flipV="1">
            <a:off x="4089400" y="4648200"/>
            <a:ext cx="762000" cy="685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00" name="Line 4"/>
          <p:cNvSpPr>
            <a:spLocks noChangeShapeType="1"/>
          </p:cNvSpPr>
          <p:nvPr/>
        </p:nvSpPr>
        <p:spPr bwMode="auto">
          <a:xfrm rot="20912404" flipH="1">
            <a:off x="4819650" y="4268788"/>
            <a:ext cx="68580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1" name="Line 5"/>
          <p:cNvSpPr>
            <a:spLocks noChangeShapeType="1"/>
          </p:cNvSpPr>
          <p:nvPr/>
        </p:nvSpPr>
        <p:spPr bwMode="auto">
          <a:xfrm rot="20912404" flipH="1">
            <a:off x="4800600" y="4953000"/>
            <a:ext cx="804863" cy="2921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2" name="Line 6"/>
          <p:cNvSpPr>
            <a:spLocks noChangeShapeType="1"/>
          </p:cNvSpPr>
          <p:nvPr/>
        </p:nvSpPr>
        <p:spPr bwMode="auto">
          <a:xfrm rot="20912404" flipH="1">
            <a:off x="4013200" y="4271963"/>
            <a:ext cx="855663" cy="3063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3" name="Line 7"/>
          <p:cNvSpPr>
            <a:spLocks noChangeShapeType="1"/>
          </p:cNvSpPr>
          <p:nvPr/>
        </p:nvSpPr>
        <p:spPr bwMode="auto">
          <a:xfrm>
            <a:off x="4851400" y="4191000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4" name="Line 8"/>
          <p:cNvSpPr>
            <a:spLocks noChangeShapeType="1"/>
          </p:cNvSpPr>
          <p:nvPr/>
        </p:nvSpPr>
        <p:spPr bwMode="auto">
          <a:xfrm>
            <a:off x="5537200" y="4191000"/>
            <a:ext cx="0" cy="685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5" name="Rectangle 9"/>
          <p:cNvSpPr>
            <a:spLocks noChangeArrowheads="1"/>
          </p:cNvSpPr>
          <p:nvPr/>
        </p:nvSpPr>
        <p:spPr bwMode="auto">
          <a:xfrm flipH="1" flipV="1">
            <a:off x="4146550" y="2817813"/>
            <a:ext cx="762000" cy="6858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06" name="Line 10"/>
          <p:cNvSpPr>
            <a:spLocks noChangeShapeType="1"/>
          </p:cNvSpPr>
          <p:nvPr/>
        </p:nvSpPr>
        <p:spPr bwMode="auto">
          <a:xfrm rot="20912404" flipH="1">
            <a:off x="4953000" y="2438400"/>
            <a:ext cx="685800" cy="304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7" name="Line 11"/>
          <p:cNvSpPr>
            <a:spLocks noChangeShapeType="1"/>
          </p:cNvSpPr>
          <p:nvPr/>
        </p:nvSpPr>
        <p:spPr bwMode="auto">
          <a:xfrm rot="20912404" flipH="1">
            <a:off x="4857750" y="3122613"/>
            <a:ext cx="804863" cy="2921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8" name="Line 12"/>
          <p:cNvSpPr>
            <a:spLocks noChangeShapeType="1"/>
          </p:cNvSpPr>
          <p:nvPr/>
        </p:nvSpPr>
        <p:spPr bwMode="auto">
          <a:xfrm rot="20912404" flipH="1">
            <a:off x="4070350" y="2441575"/>
            <a:ext cx="855663" cy="306388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9" name="Line 13"/>
          <p:cNvSpPr>
            <a:spLocks noChangeShapeType="1"/>
          </p:cNvSpPr>
          <p:nvPr/>
        </p:nvSpPr>
        <p:spPr bwMode="auto">
          <a:xfrm>
            <a:off x="4953000" y="2362200"/>
            <a:ext cx="6858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0" name="Line 14"/>
          <p:cNvSpPr>
            <a:spLocks noChangeShapeType="1"/>
          </p:cNvSpPr>
          <p:nvPr/>
        </p:nvSpPr>
        <p:spPr bwMode="auto">
          <a:xfrm>
            <a:off x="5638800" y="2362200"/>
            <a:ext cx="0" cy="685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1" name="Line 15"/>
          <p:cNvSpPr>
            <a:spLocks noChangeShapeType="1"/>
          </p:cNvSpPr>
          <p:nvPr/>
        </p:nvSpPr>
        <p:spPr bwMode="auto">
          <a:xfrm flipH="1">
            <a:off x="3657600" y="2057400"/>
            <a:ext cx="1752600" cy="1066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2" name="Line 16"/>
          <p:cNvSpPr>
            <a:spLocks noChangeShapeType="1"/>
          </p:cNvSpPr>
          <p:nvPr/>
        </p:nvSpPr>
        <p:spPr bwMode="auto">
          <a:xfrm>
            <a:off x="3657600" y="3124200"/>
            <a:ext cx="762000" cy="685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3" name="Line 17"/>
          <p:cNvSpPr>
            <a:spLocks noChangeShapeType="1"/>
          </p:cNvSpPr>
          <p:nvPr/>
        </p:nvSpPr>
        <p:spPr bwMode="auto">
          <a:xfrm flipV="1">
            <a:off x="4419600" y="2819400"/>
            <a:ext cx="1600200" cy="9906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4" name="Line 18"/>
          <p:cNvSpPr>
            <a:spLocks noChangeShapeType="1"/>
          </p:cNvSpPr>
          <p:nvPr/>
        </p:nvSpPr>
        <p:spPr bwMode="auto">
          <a:xfrm>
            <a:off x="5410200" y="2057400"/>
            <a:ext cx="609600" cy="762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5" name="Line 19"/>
          <p:cNvSpPr>
            <a:spLocks noChangeShapeType="1"/>
          </p:cNvSpPr>
          <p:nvPr/>
        </p:nvSpPr>
        <p:spPr bwMode="auto">
          <a:xfrm flipH="1">
            <a:off x="3962400" y="2362200"/>
            <a:ext cx="1676400" cy="1066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6" name="Line 20"/>
          <p:cNvSpPr>
            <a:spLocks noChangeShapeType="1"/>
          </p:cNvSpPr>
          <p:nvPr/>
        </p:nvSpPr>
        <p:spPr bwMode="auto">
          <a:xfrm>
            <a:off x="4114800" y="2819400"/>
            <a:ext cx="838200" cy="685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7" name="Line 21"/>
          <p:cNvSpPr>
            <a:spLocks noChangeShapeType="1"/>
          </p:cNvSpPr>
          <p:nvPr/>
        </p:nvSpPr>
        <p:spPr bwMode="auto">
          <a:xfrm flipV="1">
            <a:off x="4953000" y="2362200"/>
            <a:ext cx="0" cy="685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8" name="Line 22"/>
          <p:cNvSpPr>
            <a:spLocks noChangeShapeType="1"/>
          </p:cNvSpPr>
          <p:nvPr/>
        </p:nvSpPr>
        <p:spPr bwMode="auto">
          <a:xfrm flipV="1">
            <a:off x="4953000" y="3048000"/>
            <a:ext cx="6858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9" name="Line 23"/>
          <p:cNvSpPr>
            <a:spLocks noChangeShapeType="1"/>
          </p:cNvSpPr>
          <p:nvPr/>
        </p:nvSpPr>
        <p:spPr bwMode="auto">
          <a:xfrm>
            <a:off x="4953000" y="2362200"/>
            <a:ext cx="685800" cy="685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20" name="Rectangle 24"/>
          <p:cNvSpPr>
            <a:spLocks noChangeArrowheads="1"/>
          </p:cNvSpPr>
          <p:nvPr/>
        </p:nvSpPr>
        <p:spPr bwMode="auto">
          <a:xfrm flipH="1" flipV="1">
            <a:off x="4114800" y="2819400"/>
            <a:ext cx="762000" cy="685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21" name="Line 25"/>
          <p:cNvSpPr>
            <a:spLocks noChangeShapeType="1"/>
          </p:cNvSpPr>
          <p:nvPr/>
        </p:nvSpPr>
        <p:spPr bwMode="auto">
          <a:xfrm rot="20912404" flipH="1">
            <a:off x="4876800" y="2444750"/>
            <a:ext cx="76200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22" name="Line 26"/>
          <p:cNvSpPr>
            <a:spLocks noChangeShapeType="1"/>
          </p:cNvSpPr>
          <p:nvPr/>
        </p:nvSpPr>
        <p:spPr bwMode="auto">
          <a:xfrm rot="20912404" flipH="1">
            <a:off x="4826000" y="3124200"/>
            <a:ext cx="804863" cy="2921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23" name="Line 27"/>
          <p:cNvSpPr>
            <a:spLocks noChangeShapeType="1"/>
          </p:cNvSpPr>
          <p:nvPr/>
        </p:nvSpPr>
        <p:spPr bwMode="auto">
          <a:xfrm rot="20912404" flipH="1">
            <a:off x="4038600" y="2438400"/>
            <a:ext cx="855663" cy="3063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24" name="Line 28"/>
          <p:cNvSpPr>
            <a:spLocks noChangeShapeType="1"/>
          </p:cNvSpPr>
          <p:nvPr/>
        </p:nvSpPr>
        <p:spPr bwMode="auto">
          <a:xfrm>
            <a:off x="4876800" y="2362200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25" name="Line 29"/>
          <p:cNvSpPr>
            <a:spLocks noChangeShapeType="1"/>
          </p:cNvSpPr>
          <p:nvPr/>
        </p:nvSpPr>
        <p:spPr bwMode="auto">
          <a:xfrm>
            <a:off x="5638800" y="2362200"/>
            <a:ext cx="0" cy="685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Visual </a:t>
            </a:r>
            <a:r>
              <a:rPr lang="en-US" dirty="0"/>
              <a:t>Perception</a:t>
            </a:r>
          </a:p>
        </p:txBody>
      </p:sp>
      <p:sp>
        <p:nvSpPr>
          <p:cNvPr id="334869" name="Rectangle 21"/>
          <p:cNvSpPr>
            <a:spLocks noChangeArrowheads="1"/>
          </p:cNvSpPr>
          <p:nvPr/>
        </p:nvSpPr>
        <p:spPr bwMode="auto">
          <a:xfrm flipH="1" flipV="1">
            <a:off x="4724400" y="2514600"/>
            <a:ext cx="7620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70" name="Line 22"/>
          <p:cNvSpPr>
            <a:spLocks noChangeShapeType="1"/>
          </p:cNvSpPr>
          <p:nvPr/>
        </p:nvSpPr>
        <p:spPr bwMode="auto">
          <a:xfrm rot="20912404" flipH="1">
            <a:off x="5454650" y="2135188"/>
            <a:ext cx="685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71" name="Line 23"/>
          <p:cNvSpPr>
            <a:spLocks noChangeShapeType="1"/>
          </p:cNvSpPr>
          <p:nvPr/>
        </p:nvSpPr>
        <p:spPr bwMode="auto">
          <a:xfrm rot="20912404" flipH="1">
            <a:off x="4656138" y="2979738"/>
            <a:ext cx="1558925" cy="534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72" name="Line 24"/>
          <p:cNvSpPr>
            <a:spLocks noChangeShapeType="1"/>
          </p:cNvSpPr>
          <p:nvPr/>
        </p:nvSpPr>
        <p:spPr bwMode="auto">
          <a:xfrm rot="20912404" flipH="1">
            <a:off x="4038600" y="2195513"/>
            <a:ext cx="1460500" cy="477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73" name="Line 25"/>
          <p:cNvSpPr>
            <a:spLocks noChangeShapeType="1"/>
          </p:cNvSpPr>
          <p:nvPr/>
        </p:nvSpPr>
        <p:spPr bwMode="auto">
          <a:xfrm>
            <a:off x="5486400" y="20574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74" name="Line 26"/>
          <p:cNvSpPr>
            <a:spLocks noChangeShapeType="1"/>
          </p:cNvSpPr>
          <p:nvPr/>
        </p:nvSpPr>
        <p:spPr bwMode="auto">
          <a:xfrm>
            <a:off x="6172200" y="23622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75" name="Rectangle 27"/>
          <p:cNvSpPr>
            <a:spLocks noChangeArrowheads="1"/>
          </p:cNvSpPr>
          <p:nvPr/>
        </p:nvSpPr>
        <p:spPr bwMode="auto">
          <a:xfrm>
            <a:off x="4114800" y="2057400"/>
            <a:ext cx="2057400" cy="1600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76" name="Rectangle 28"/>
          <p:cNvSpPr>
            <a:spLocks noChangeArrowheads="1"/>
          </p:cNvSpPr>
          <p:nvPr/>
        </p:nvSpPr>
        <p:spPr bwMode="auto">
          <a:xfrm>
            <a:off x="4724400" y="2057400"/>
            <a:ext cx="762000" cy="1600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77" name="Rectangle 29"/>
          <p:cNvSpPr>
            <a:spLocks noChangeArrowheads="1"/>
          </p:cNvSpPr>
          <p:nvPr/>
        </p:nvSpPr>
        <p:spPr bwMode="auto">
          <a:xfrm>
            <a:off x="4343400" y="2514600"/>
            <a:ext cx="15240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81" name="Line 33"/>
          <p:cNvSpPr>
            <a:spLocks noChangeShapeType="1"/>
          </p:cNvSpPr>
          <p:nvPr/>
        </p:nvSpPr>
        <p:spPr bwMode="auto">
          <a:xfrm>
            <a:off x="4114800" y="2819400"/>
            <a:ext cx="13716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83" name="Line 35"/>
          <p:cNvSpPr>
            <a:spLocks noChangeShapeType="1"/>
          </p:cNvSpPr>
          <p:nvPr/>
        </p:nvSpPr>
        <p:spPr bwMode="auto">
          <a:xfrm>
            <a:off x="4648200" y="2057400"/>
            <a:ext cx="15240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84" name="Line 36"/>
          <p:cNvSpPr>
            <a:spLocks noChangeShapeType="1"/>
          </p:cNvSpPr>
          <p:nvPr/>
        </p:nvSpPr>
        <p:spPr bwMode="auto">
          <a:xfrm flipH="1">
            <a:off x="4114800" y="3200400"/>
            <a:ext cx="609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85" name="Line 37"/>
          <p:cNvSpPr>
            <a:spLocks noChangeShapeType="1"/>
          </p:cNvSpPr>
          <p:nvPr/>
        </p:nvSpPr>
        <p:spPr bwMode="auto">
          <a:xfrm>
            <a:off x="4114800" y="2057400"/>
            <a:ext cx="609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86" name="Line 38"/>
          <p:cNvSpPr>
            <a:spLocks noChangeShapeType="1"/>
          </p:cNvSpPr>
          <p:nvPr/>
        </p:nvSpPr>
        <p:spPr bwMode="auto">
          <a:xfrm>
            <a:off x="5486400" y="3200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87" name="Rectangle 39"/>
          <p:cNvSpPr>
            <a:spLocks noChangeArrowheads="1"/>
          </p:cNvSpPr>
          <p:nvPr/>
        </p:nvSpPr>
        <p:spPr bwMode="auto">
          <a:xfrm flipH="1" flipV="1">
            <a:off x="4191000" y="4800600"/>
            <a:ext cx="762000" cy="685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88" name="Line 40"/>
          <p:cNvSpPr>
            <a:spLocks noChangeShapeType="1"/>
          </p:cNvSpPr>
          <p:nvPr/>
        </p:nvSpPr>
        <p:spPr bwMode="auto">
          <a:xfrm rot="20912404" flipH="1">
            <a:off x="4921250" y="4421188"/>
            <a:ext cx="68580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89" name="Line 41"/>
          <p:cNvSpPr>
            <a:spLocks noChangeShapeType="1"/>
          </p:cNvSpPr>
          <p:nvPr/>
        </p:nvSpPr>
        <p:spPr bwMode="auto">
          <a:xfrm rot="20912404" flipH="1">
            <a:off x="4902200" y="5105400"/>
            <a:ext cx="804863" cy="2921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90" name="Line 42"/>
          <p:cNvSpPr>
            <a:spLocks noChangeShapeType="1"/>
          </p:cNvSpPr>
          <p:nvPr/>
        </p:nvSpPr>
        <p:spPr bwMode="auto">
          <a:xfrm rot="20912404" flipH="1">
            <a:off x="4114800" y="4424363"/>
            <a:ext cx="855663" cy="3063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91" name="Line 43"/>
          <p:cNvSpPr>
            <a:spLocks noChangeShapeType="1"/>
          </p:cNvSpPr>
          <p:nvPr/>
        </p:nvSpPr>
        <p:spPr bwMode="auto">
          <a:xfrm>
            <a:off x="4953000" y="4343400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892" name="Line 44"/>
          <p:cNvSpPr>
            <a:spLocks noChangeShapeType="1"/>
          </p:cNvSpPr>
          <p:nvPr/>
        </p:nvSpPr>
        <p:spPr bwMode="auto">
          <a:xfrm>
            <a:off x="5638800" y="4343400"/>
            <a:ext cx="0" cy="685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Visual </a:t>
            </a:r>
            <a:r>
              <a:rPr lang="en-US" dirty="0"/>
              <a:t>Perception</a:t>
            </a:r>
          </a:p>
        </p:txBody>
      </p:sp>
      <p:sp>
        <p:nvSpPr>
          <p:cNvPr id="338947" name="Rectangle 3"/>
          <p:cNvSpPr>
            <a:spLocks noChangeArrowheads="1"/>
          </p:cNvSpPr>
          <p:nvPr/>
        </p:nvSpPr>
        <p:spPr bwMode="auto">
          <a:xfrm flipH="1" flipV="1">
            <a:off x="4724400" y="2514600"/>
            <a:ext cx="762000" cy="6858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948" name="Line 4"/>
          <p:cNvSpPr>
            <a:spLocks noChangeShapeType="1"/>
          </p:cNvSpPr>
          <p:nvPr/>
        </p:nvSpPr>
        <p:spPr bwMode="auto">
          <a:xfrm rot="20912404" flipH="1">
            <a:off x="5454650" y="2135188"/>
            <a:ext cx="685800" cy="304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49" name="Line 5"/>
          <p:cNvSpPr>
            <a:spLocks noChangeShapeType="1"/>
          </p:cNvSpPr>
          <p:nvPr/>
        </p:nvSpPr>
        <p:spPr bwMode="auto">
          <a:xfrm rot="20912404" flipH="1">
            <a:off x="4656138" y="2979738"/>
            <a:ext cx="1558925" cy="534987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50" name="Line 6"/>
          <p:cNvSpPr>
            <a:spLocks noChangeShapeType="1"/>
          </p:cNvSpPr>
          <p:nvPr/>
        </p:nvSpPr>
        <p:spPr bwMode="auto">
          <a:xfrm rot="20912404" flipH="1">
            <a:off x="4038600" y="2195513"/>
            <a:ext cx="1460500" cy="477837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51" name="Line 7"/>
          <p:cNvSpPr>
            <a:spLocks noChangeShapeType="1"/>
          </p:cNvSpPr>
          <p:nvPr/>
        </p:nvSpPr>
        <p:spPr bwMode="auto">
          <a:xfrm>
            <a:off x="5486400" y="2057400"/>
            <a:ext cx="6858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52" name="Line 8"/>
          <p:cNvSpPr>
            <a:spLocks noChangeShapeType="1"/>
          </p:cNvSpPr>
          <p:nvPr/>
        </p:nvSpPr>
        <p:spPr bwMode="auto">
          <a:xfrm>
            <a:off x="6172200" y="2362200"/>
            <a:ext cx="0" cy="6096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53" name="Rectangle 9"/>
          <p:cNvSpPr>
            <a:spLocks noChangeArrowheads="1"/>
          </p:cNvSpPr>
          <p:nvPr/>
        </p:nvSpPr>
        <p:spPr bwMode="auto">
          <a:xfrm>
            <a:off x="4114800" y="2057400"/>
            <a:ext cx="2057400" cy="16002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954" name="Rectangle 10"/>
          <p:cNvSpPr>
            <a:spLocks noChangeArrowheads="1"/>
          </p:cNvSpPr>
          <p:nvPr/>
        </p:nvSpPr>
        <p:spPr bwMode="auto">
          <a:xfrm>
            <a:off x="4724400" y="2057400"/>
            <a:ext cx="762000" cy="16002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955" name="Rectangle 11"/>
          <p:cNvSpPr>
            <a:spLocks noChangeArrowheads="1"/>
          </p:cNvSpPr>
          <p:nvPr/>
        </p:nvSpPr>
        <p:spPr bwMode="auto">
          <a:xfrm>
            <a:off x="4343400" y="2514600"/>
            <a:ext cx="1524000" cy="6858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956" name="Line 12"/>
          <p:cNvSpPr>
            <a:spLocks noChangeShapeType="1"/>
          </p:cNvSpPr>
          <p:nvPr/>
        </p:nvSpPr>
        <p:spPr bwMode="auto">
          <a:xfrm>
            <a:off x="4114800" y="2819400"/>
            <a:ext cx="1371600" cy="838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57" name="Line 13"/>
          <p:cNvSpPr>
            <a:spLocks noChangeShapeType="1"/>
          </p:cNvSpPr>
          <p:nvPr/>
        </p:nvSpPr>
        <p:spPr bwMode="auto">
          <a:xfrm>
            <a:off x="4648200" y="2057400"/>
            <a:ext cx="1524000" cy="762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58" name="Line 14"/>
          <p:cNvSpPr>
            <a:spLocks noChangeShapeType="1"/>
          </p:cNvSpPr>
          <p:nvPr/>
        </p:nvSpPr>
        <p:spPr bwMode="auto">
          <a:xfrm flipH="1">
            <a:off x="4114800" y="3200400"/>
            <a:ext cx="609600" cy="457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59" name="Line 15"/>
          <p:cNvSpPr>
            <a:spLocks noChangeShapeType="1"/>
          </p:cNvSpPr>
          <p:nvPr/>
        </p:nvSpPr>
        <p:spPr bwMode="auto">
          <a:xfrm>
            <a:off x="4114800" y="2057400"/>
            <a:ext cx="609600" cy="457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60" name="Line 16"/>
          <p:cNvSpPr>
            <a:spLocks noChangeShapeType="1"/>
          </p:cNvSpPr>
          <p:nvPr/>
        </p:nvSpPr>
        <p:spPr bwMode="auto">
          <a:xfrm>
            <a:off x="5486400" y="3200400"/>
            <a:ext cx="685800" cy="457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61" name="Rectangle 17"/>
          <p:cNvSpPr>
            <a:spLocks noChangeArrowheads="1"/>
          </p:cNvSpPr>
          <p:nvPr/>
        </p:nvSpPr>
        <p:spPr bwMode="auto">
          <a:xfrm flipH="1" flipV="1">
            <a:off x="4191000" y="4800600"/>
            <a:ext cx="762000" cy="685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962" name="Line 18"/>
          <p:cNvSpPr>
            <a:spLocks noChangeShapeType="1"/>
          </p:cNvSpPr>
          <p:nvPr/>
        </p:nvSpPr>
        <p:spPr bwMode="auto">
          <a:xfrm rot="20912404" flipH="1">
            <a:off x="4953000" y="4419600"/>
            <a:ext cx="68580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63" name="Line 19"/>
          <p:cNvSpPr>
            <a:spLocks noChangeShapeType="1"/>
          </p:cNvSpPr>
          <p:nvPr/>
        </p:nvSpPr>
        <p:spPr bwMode="auto">
          <a:xfrm rot="20912404" flipH="1">
            <a:off x="4902200" y="5105400"/>
            <a:ext cx="804863" cy="2921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64" name="Line 20"/>
          <p:cNvSpPr>
            <a:spLocks noChangeShapeType="1"/>
          </p:cNvSpPr>
          <p:nvPr/>
        </p:nvSpPr>
        <p:spPr bwMode="auto">
          <a:xfrm rot="20912404" flipH="1">
            <a:off x="4114800" y="4424363"/>
            <a:ext cx="855663" cy="3063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65" name="Line 21"/>
          <p:cNvSpPr>
            <a:spLocks noChangeShapeType="1"/>
          </p:cNvSpPr>
          <p:nvPr/>
        </p:nvSpPr>
        <p:spPr bwMode="auto">
          <a:xfrm>
            <a:off x="4953000" y="4343400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66" name="Line 22"/>
          <p:cNvSpPr>
            <a:spLocks noChangeShapeType="1"/>
          </p:cNvSpPr>
          <p:nvPr/>
        </p:nvSpPr>
        <p:spPr bwMode="auto">
          <a:xfrm>
            <a:off x="5638800" y="4343400"/>
            <a:ext cx="0" cy="685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67" name="Rectangle 23"/>
          <p:cNvSpPr>
            <a:spLocks noChangeArrowheads="1"/>
          </p:cNvSpPr>
          <p:nvPr/>
        </p:nvSpPr>
        <p:spPr bwMode="auto">
          <a:xfrm flipH="1" flipV="1">
            <a:off x="4724400" y="2514600"/>
            <a:ext cx="762000" cy="685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968" name="Line 24"/>
          <p:cNvSpPr>
            <a:spLocks noChangeShapeType="1"/>
          </p:cNvSpPr>
          <p:nvPr/>
        </p:nvSpPr>
        <p:spPr bwMode="auto">
          <a:xfrm rot="20912404" flipH="1">
            <a:off x="5454650" y="2135188"/>
            <a:ext cx="68580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69" name="Line 25"/>
          <p:cNvSpPr>
            <a:spLocks noChangeShapeType="1"/>
          </p:cNvSpPr>
          <p:nvPr/>
        </p:nvSpPr>
        <p:spPr bwMode="auto">
          <a:xfrm rot="20912404" flipH="1">
            <a:off x="5435600" y="2819400"/>
            <a:ext cx="804863" cy="2921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70" name="Line 26"/>
          <p:cNvSpPr>
            <a:spLocks noChangeShapeType="1"/>
          </p:cNvSpPr>
          <p:nvPr/>
        </p:nvSpPr>
        <p:spPr bwMode="auto">
          <a:xfrm rot="20912404" flipH="1">
            <a:off x="4648200" y="2138363"/>
            <a:ext cx="855663" cy="3063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71" name="Line 27"/>
          <p:cNvSpPr>
            <a:spLocks noChangeShapeType="1"/>
          </p:cNvSpPr>
          <p:nvPr/>
        </p:nvSpPr>
        <p:spPr bwMode="auto">
          <a:xfrm>
            <a:off x="5486400" y="2057400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72" name="Line 28"/>
          <p:cNvSpPr>
            <a:spLocks noChangeShapeType="1"/>
          </p:cNvSpPr>
          <p:nvPr/>
        </p:nvSpPr>
        <p:spPr bwMode="auto">
          <a:xfrm>
            <a:off x="6172200" y="2057400"/>
            <a:ext cx="0" cy="685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762000"/>
            <a:ext cx="8743950" cy="990600"/>
          </a:xfrm>
        </p:spPr>
        <p:txBody>
          <a:bodyPr/>
          <a:lstStyle/>
          <a:p>
            <a:r>
              <a:rPr lang="en-US" dirty="0" smtClean="0"/>
              <a:t>Goals </a:t>
            </a:r>
            <a:r>
              <a:rPr lang="en-US" dirty="0"/>
              <a:t>of </a:t>
            </a:r>
            <a:r>
              <a:rPr lang="en-US" dirty="0" smtClean="0"/>
              <a:t>the Clinical Neuropsychologist</a:t>
            </a:r>
            <a:endParaRPr lang="en-US" dirty="0"/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2286000"/>
            <a:ext cx="9086850" cy="4114800"/>
          </a:xfrm>
        </p:spPr>
        <p:txBody>
          <a:bodyPr/>
          <a:lstStyle/>
          <a:p>
            <a:r>
              <a:rPr lang="en-US" sz="2800" dirty="0" smtClean="0"/>
              <a:t>Help detect brain </a:t>
            </a:r>
            <a:r>
              <a:rPr lang="en-US" sz="2800" dirty="0"/>
              <a:t>dysfunction.</a:t>
            </a:r>
          </a:p>
          <a:p>
            <a:r>
              <a:rPr lang="en-US" sz="2800" dirty="0" smtClean="0"/>
              <a:t>Help identify the type of brain disease.</a:t>
            </a:r>
            <a:endParaRPr lang="en-US" sz="2800" dirty="0"/>
          </a:p>
          <a:p>
            <a:r>
              <a:rPr lang="en-US" sz="2800" dirty="0" smtClean="0"/>
              <a:t>Help understand the likely impact brain disease in daily life.</a:t>
            </a:r>
          </a:p>
          <a:p>
            <a:r>
              <a:rPr lang="en-US" sz="2800" dirty="0" smtClean="0"/>
              <a:t>Help identify the likely future course of brain disease</a:t>
            </a:r>
          </a:p>
          <a:p>
            <a:r>
              <a:rPr lang="en-US" sz="2800" dirty="0" smtClean="0"/>
              <a:t>Help plan patient care.</a:t>
            </a:r>
            <a:endParaRPr lang="en-US" sz="2800" dirty="0"/>
          </a:p>
          <a:p>
            <a:r>
              <a:rPr lang="en-US" sz="2800" dirty="0" smtClean="0"/>
              <a:t>Help deliver care to patients and their families.</a:t>
            </a:r>
          </a:p>
          <a:p>
            <a:r>
              <a:rPr lang="en-US" sz="2800" dirty="0" smtClean="0"/>
              <a:t>Conduct the research that provides the basis for all of the above.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14350" y="533400"/>
            <a:ext cx="9258300" cy="592140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5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Resource Links</a:t>
            </a:r>
          </a:p>
          <a:p>
            <a:pPr>
              <a:buNone/>
            </a:pP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400" dirty="0" smtClean="0">
                <a:latin typeface="Times New Roman" pitchFamily="18" charset="0"/>
                <a:cs typeface="Times New Roman" pitchFamily="18" charset="0"/>
                <a:hlinkClick r:id="rId2"/>
              </a:rPr>
              <a:t>Society for Clinical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  <a:hlinkClick r:id="rId2"/>
              </a:rPr>
              <a:t>Neuropsychology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: http://www.div40.org/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400" dirty="0" smtClean="0">
                <a:latin typeface="Times New Roman" pitchFamily="18" charset="0"/>
                <a:cs typeface="Times New Roman" pitchFamily="18" charset="0"/>
                <a:hlinkClick r:id="rId3"/>
              </a:rPr>
              <a:t>Association of Neuropsychology Students in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  <a:hlinkClick r:id="rId3"/>
              </a:rPr>
              <a:t>training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http://www.div40-anst.com/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40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Clinical Neuropsychology? </a:t>
            </a:r>
            <a:endParaRPr lang="en-US" dirty="0"/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209800"/>
            <a:ext cx="8743950" cy="3505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b="1" u="sng" dirty="0"/>
              <a:t>Neuropsychology</a:t>
            </a:r>
            <a:r>
              <a:rPr lang="en-US" dirty="0"/>
              <a:t>:  The study of the relationship between brain function and behavior.</a:t>
            </a:r>
          </a:p>
          <a:p>
            <a:pPr marL="0" indent="0">
              <a:spcBef>
                <a:spcPct val="50000"/>
              </a:spcBef>
              <a:buFontTx/>
              <a:buNone/>
            </a:pPr>
            <a:r>
              <a:rPr lang="en-US" b="1" u="sng" dirty="0" smtClean="0"/>
              <a:t>Clinical Neuropsychology</a:t>
            </a:r>
            <a:r>
              <a:rPr lang="en-US" dirty="0" smtClean="0"/>
              <a:t>:  The use of specialized </a:t>
            </a:r>
            <a:r>
              <a:rPr lang="en-US" dirty="0"/>
              <a:t>techniques used to </a:t>
            </a:r>
            <a:r>
              <a:rPr lang="en-US" dirty="0" smtClean="0"/>
              <a:t>assess and treat  behavioral  abnormalities associated with brain </a:t>
            </a:r>
            <a:r>
              <a:rPr lang="en-US" dirty="0"/>
              <a:t>dysfunction.</a:t>
            </a:r>
            <a:r>
              <a:rPr lang="en-US" sz="36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" y="305068"/>
            <a:ext cx="8610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cs typeface="Times New Roman" pitchFamily="18" charset="0"/>
              </a:rPr>
              <a:t>Clinical </a:t>
            </a:r>
            <a:r>
              <a:rPr lang="en-US" sz="3600" dirty="0" err="1" smtClean="0">
                <a:solidFill>
                  <a:srgbClr val="FFFF00"/>
                </a:solidFill>
                <a:cs typeface="Times New Roman" pitchFamily="18" charset="0"/>
              </a:rPr>
              <a:t>neurosychologists</a:t>
            </a:r>
            <a:r>
              <a:rPr lang="en-US" sz="3600" dirty="0" smtClean="0">
                <a:solidFill>
                  <a:srgbClr val="FFFF00"/>
                </a:solidFill>
                <a:cs typeface="Times New Roman" pitchFamily="18" charset="0"/>
              </a:rPr>
              <a:t> work with adults and children with </a:t>
            </a:r>
            <a:r>
              <a:rPr lang="en-US" sz="3600" dirty="0">
                <a:solidFill>
                  <a:srgbClr val="FFFF00"/>
                </a:solidFill>
                <a:cs typeface="Times New Roman" pitchFamily="18" charset="0"/>
              </a:rPr>
              <a:t>many types </a:t>
            </a:r>
            <a:r>
              <a:rPr lang="en-US" sz="3600" dirty="0" smtClean="0">
                <a:solidFill>
                  <a:srgbClr val="FFFF00"/>
                </a:solidFill>
                <a:cs typeface="Times New Roman" pitchFamily="18" charset="0"/>
              </a:rPr>
              <a:t>brain conditions:</a:t>
            </a:r>
            <a:endParaRPr lang="en-US" sz="3600" dirty="0">
              <a:solidFill>
                <a:srgbClr val="FFFF00"/>
              </a:solidFill>
              <a:cs typeface="Times New Roman" pitchFamily="18" charset="0"/>
            </a:endParaRPr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sz="3200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cs typeface="Times New Roman" pitchFamily="18" charset="0"/>
              </a:rPr>
              <a:t>Brain tumors </a:t>
            </a:r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  <a:cs typeface="Times New Roman" pitchFamily="18" charset="0"/>
              </a:rPr>
              <a:t> Dementias like Alzheimer’s disease</a:t>
            </a:r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  <a:cs typeface="Times New Roman" pitchFamily="18" charset="0"/>
              </a:rPr>
              <a:t> Developmental disorders like autism </a:t>
            </a:r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  <a:cs typeface="Times New Roman" pitchFamily="18" charset="0"/>
              </a:rPr>
              <a:t> Epilepsy</a:t>
            </a:r>
            <a:endParaRPr lang="en-US" sz="3200" dirty="0">
              <a:solidFill>
                <a:srgbClr val="FFFF00"/>
              </a:solidFill>
              <a:cs typeface="Times New Roman" pitchFamily="18" charset="0"/>
            </a:endParaRPr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  <a:cs typeface="Times New Roman" pitchFamily="18" charset="0"/>
              </a:rPr>
              <a:t> Movement disorders like Parkinson’s disease </a:t>
            </a:r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  <a:cs typeface="Times New Roman" pitchFamily="18" charset="0"/>
              </a:rPr>
              <a:t> Multiple sclerosis</a:t>
            </a:r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  <a:cs typeface="Times New Roman" pitchFamily="18" charset="0"/>
              </a:rPr>
              <a:t> Stroke</a:t>
            </a:r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sz="3200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cs typeface="Times New Roman" pitchFamily="18" charset="0"/>
              </a:rPr>
              <a:t>Traumatic </a:t>
            </a:r>
            <a:r>
              <a:rPr lang="en-US" sz="3200" dirty="0">
                <a:solidFill>
                  <a:srgbClr val="FFFF00"/>
                </a:solidFill>
                <a:cs typeface="Times New Roman" pitchFamily="18" charset="0"/>
              </a:rPr>
              <a:t>brain </a:t>
            </a:r>
            <a:r>
              <a:rPr lang="en-US" sz="3200" dirty="0" smtClean="0">
                <a:solidFill>
                  <a:srgbClr val="FFFF00"/>
                </a:solidFill>
                <a:cs typeface="Times New Roman" pitchFamily="18" charset="0"/>
              </a:rPr>
              <a:t>injury </a:t>
            </a:r>
            <a:endParaRPr lang="en-US" sz="3200" dirty="0">
              <a:solidFill>
                <a:srgbClr val="FFFF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37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304799"/>
            <a:ext cx="6182916" cy="549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1500" y="533400"/>
            <a:ext cx="2133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large tumor in the covering of the brain is pressing on the front region of the brain producing changes in thinking and behavior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86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-76200"/>
            <a:ext cx="8743950" cy="1066800"/>
          </a:xfrm>
        </p:spPr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914400"/>
            <a:ext cx="4676775" cy="4114800"/>
          </a:xfrm>
        </p:spPr>
        <p:txBody>
          <a:bodyPr/>
          <a:lstStyle/>
          <a:p>
            <a:r>
              <a:rPr lang="en-US" sz="2200" dirty="0" smtClean="0"/>
              <a:t>Aristotle thought the heart was responsible for thinking. Hippo-crates realized it was the brain.</a:t>
            </a:r>
          </a:p>
          <a:p>
            <a:r>
              <a:rPr lang="en-US" sz="2200" dirty="0" smtClean="0"/>
              <a:t>Descartes thought the pineal gland at the base of the brain was the seat of the soul.</a:t>
            </a:r>
          </a:p>
          <a:p>
            <a:r>
              <a:rPr lang="en-US" sz="2200" dirty="0" smtClean="0"/>
              <a:t>The late 1700s phrenologists thought they could determine your mental skills and personality by the size and shape of your head</a:t>
            </a:r>
          </a:p>
          <a:p>
            <a:r>
              <a:rPr lang="en-US" sz="2200" dirty="0" smtClean="0"/>
              <a:t>In Europe in the 1800s, physicians like Broca, and Wernicke, were realizing different brain regions controlled different skills like understanding speech versus creating speech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0175" y="914400"/>
            <a:ext cx="4295775" cy="4114800"/>
          </a:xfrm>
        </p:spPr>
        <p:txBody>
          <a:bodyPr/>
          <a:lstStyle/>
          <a:p>
            <a:r>
              <a:rPr lang="en-US" sz="2200" dirty="0" smtClean="0"/>
              <a:t>In the US, in 1930s and 40s, before the advent of CT scans Ward Halstead used behavioral techniques to help predict where neurosurgeons would find brain tumors</a:t>
            </a:r>
          </a:p>
          <a:p>
            <a:r>
              <a:rPr lang="en-US" sz="2200" dirty="0" smtClean="0"/>
              <a:t>In Russia, A.R. Luria studied the behaviors of WWII veterans that survived bullet wounds to the brain. His book </a:t>
            </a:r>
            <a:r>
              <a:rPr lang="en-US" sz="2200" i="1" dirty="0" smtClean="0"/>
              <a:t>Higher Cortical Function in Man </a:t>
            </a:r>
            <a:r>
              <a:rPr lang="en-US" sz="2200" dirty="0" smtClean="0"/>
              <a:t>is a classic</a:t>
            </a:r>
          </a:p>
          <a:p>
            <a:r>
              <a:rPr lang="en-US" sz="2200" dirty="0" smtClean="0"/>
              <a:t>Neuroimaging techniques like MRI and PET  have revolutionized neuropsychology research and practice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00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Neuropsychologists examine:</a:t>
            </a:r>
            <a:endParaRPr lang="en-US" dirty="0"/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47700" y="1981200"/>
            <a:ext cx="4676775" cy="3733800"/>
          </a:xfrm>
        </p:spPr>
        <p:txBody>
          <a:bodyPr/>
          <a:lstStyle/>
          <a:p>
            <a:r>
              <a:rPr lang="en-US" dirty="0" smtClean="0"/>
              <a:t>Cognition (thinking skills)</a:t>
            </a:r>
            <a:endParaRPr lang="en-US" dirty="0"/>
          </a:p>
          <a:p>
            <a:pPr lvl="1"/>
            <a:r>
              <a:rPr lang="en-US" dirty="0"/>
              <a:t>Intelligence</a:t>
            </a:r>
          </a:p>
          <a:p>
            <a:pPr lvl="1"/>
            <a:r>
              <a:rPr lang="en-US" dirty="0"/>
              <a:t>Academic Skill</a:t>
            </a:r>
          </a:p>
          <a:p>
            <a:pPr lvl="1"/>
            <a:r>
              <a:rPr lang="en-US" dirty="0"/>
              <a:t>Language </a:t>
            </a:r>
          </a:p>
          <a:p>
            <a:pPr lvl="1"/>
            <a:r>
              <a:rPr lang="en-US" dirty="0"/>
              <a:t>Visual Spatial </a:t>
            </a:r>
          </a:p>
          <a:p>
            <a:pPr lvl="1"/>
            <a:r>
              <a:rPr lang="en-US" dirty="0"/>
              <a:t>Attention</a:t>
            </a:r>
          </a:p>
          <a:p>
            <a:pPr lvl="1"/>
            <a:r>
              <a:rPr lang="en-US" dirty="0"/>
              <a:t>Memory</a:t>
            </a:r>
          </a:p>
          <a:p>
            <a:pPr lvl="1"/>
            <a:r>
              <a:rPr lang="en-US" dirty="0"/>
              <a:t>Executive Functions</a:t>
            </a:r>
          </a:p>
        </p:txBody>
      </p:sp>
      <p:sp>
        <p:nvSpPr>
          <p:cNvPr id="3225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0" y="1981200"/>
            <a:ext cx="4076700" cy="3733800"/>
          </a:xfrm>
        </p:spPr>
        <p:txBody>
          <a:bodyPr/>
          <a:lstStyle/>
          <a:p>
            <a:r>
              <a:rPr lang="en-US" dirty="0" err="1" smtClean="0"/>
              <a:t>Noncognitive</a:t>
            </a:r>
            <a:r>
              <a:rPr lang="en-US" dirty="0" smtClean="0"/>
              <a:t> issues</a:t>
            </a:r>
            <a:endParaRPr lang="en-US" dirty="0"/>
          </a:p>
          <a:p>
            <a:pPr lvl="1"/>
            <a:r>
              <a:rPr lang="en-US" dirty="0"/>
              <a:t>Alertness</a:t>
            </a:r>
          </a:p>
          <a:p>
            <a:pPr lvl="1"/>
            <a:r>
              <a:rPr lang="en-US" dirty="0"/>
              <a:t>Comportment/Demeanor</a:t>
            </a:r>
          </a:p>
          <a:p>
            <a:pPr lvl="1"/>
            <a:r>
              <a:rPr lang="en-US" dirty="0"/>
              <a:t>Speech</a:t>
            </a:r>
          </a:p>
          <a:p>
            <a:pPr lvl="1"/>
            <a:r>
              <a:rPr lang="en-US" dirty="0"/>
              <a:t>Mood</a:t>
            </a:r>
          </a:p>
          <a:p>
            <a:pPr lvl="1"/>
            <a:r>
              <a:rPr lang="en-US" dirty="0"/>
              <a:t>Personality</a:t>
            </a:r>
          </a:p>
          <a:p>
            <a:pPr lvl="1"/>
            <a:r>
              <a:rPr lang="en-US" dirty="0"/>
              <a:t>Effort/Motivation</a:t>
            </a:r>
          </a:p>
          <a:p>
            <a:pPr lvl="1"/>
            <a:r>
              <a:rPr lang="en-US" dirty="0"/>
              <a:t>Frustration Tolerance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71525" y="152400"/>
            <a:ext cx="8743950" cy="1143000"/>
          </a:xfrm>
        </p:spPr>
        <p:txBody>
          <a:bodyPr/>
          <a:lstStyle/>
          <a:p>
            <a:pPr algn="l"/>
            <a:r>
              <a:rPr lang="en-US" sz="2800" dirty="0" smtClean="0"/>
              <a:t>Scores of a patient with Alzheimer’s Disease over 9 years. Note how memory scores are low in the beginning and over time scores all other areas except reading decline.</a:t>
            </a:r>
            <a:endParaRPr lang="en-US" sz="28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7132330"/>
              </p:ext>
            </p:extLst>
          </p:nvPr>
        </p:nvGraphicFramePr>
        <p:xfrm>
          <a:off x="723900" y="1828800"/>
          <a:ext cx="7924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580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Naming </a:t>
            </a:r>
            <a:r>
              <a:rPr lang="en-US" dirty="0" smtClean="0"/>
              <a:t>test: What do you call these?</a:t>
            </a:r>
            <a:endParaRPr lang="en-US" dirty="0"/>
          </a:p>
        </p:txBody>
      </p:sp>
      <p:pic>
        <p:nvPicPr>
          <p:cNvPr id="330815" name="Picture 63" descr="NA00864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2082006"/>
            <a:ext cx="4016375" cy="3468688"/>
          </a:xfrm>
          <a:prstGeom prst="rect">
            <a:avLst/>
          </a:prstGeom>
          <a:solidFill>
            <a:schemeClr val="accent1"/>
          </a:solidFill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5650" y="1981200"/>
            <a:ext cx="2965450" cy="346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Example of Perceptual </a:t>
            </a:r>
            <a:r>
              <a:rPr lang="en-US" sz="3600" dirty="0" smtClean="0"/>
              <a:t>Organization: Find the figure in white within the yellow figure.</a:t>
            </a:r>
            <a:endParaRPr lang="en-US" sz="3600" dirty="0"/>
          </a:p>
        </p:txBody>
      </p:sp>
      <p:sp>
        <p:nvSpPr>
          <p:cNvPr id="333845" name="Rectangle 21"/>
          <p:cNvSpPr>
            <a:spLocks noChangeArrowheads="1"/>
          </p:cNvSpPr>
          <p:nvPr/>
        </p:nvSpPr>
        <p:spPr bwMode="auto">
          <a:xfrm flipH="1" flipV="1">
            <a:off x="4089400" y="4648200"/>
            <a:ext cx="762000" cy="685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46" name="Line 22"/>
          <p:cNvSpPr>
            <a:spLocks noChangeShapeType="1"/>
          </p:cNvSpPr>
          <p:nvPr/>
        </p:nvSpPr>
        <p:spPr bwMode="auto">
          <a:xfrm rot="20912404" flipH="1">
            <a:off x="4819650" y="4268788"/>
            <a:ext cx="68580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47" name="Line 23"/>
          <p:cNvSpPr>
            <a:spLocks noChangeShapeType="1"/>
          </p:cNvSpPr>
          <p:nvPr/>
        </p:nvSpPr>
        <p:spPr bwMode="auto">
          <a:xfrm rot="20912404" flipH="1">
            <a:off x="4800600" y="4953000"/>
            <a:ext cx="804863" cy="2921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48" name="Line 24"/>
          <p:cNvSpPr>
            <a:spLocks noChangeShapeType="1"/>
          </p:cNvSpPr>
          <p:nvPr/>
        </p:nvSpPr>
        <p:spPr bwMode="auto">
          <a:xfrm rot="20912404" flipH="1">
            <a:off x="4013200" y="4271963"/>
            <a:ext cx="855663" cy="3063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49" name="Line 25"/>
          <p:cNvSpPr>
            <a:spLocks noChangeShapeType="1"/>
          </p:cNvSpPr>
          <p:nvPr/>
        </p:nvSpPr>
        <p:spPr bwMode="auto">
          <a:xfrm>
            <a:off x="4851400" y="4191000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50" name="Line 26"/>
          <p:cNvSpPr>
            <a:spLocks noChangeShapeType="1"/>
          </p:cNvSpPr>
          <p:nvPr/>
        </p:nvSpPr>
        <p:spPr bwMode="auto">
          <a:xfrm>
            <a:off x="5537200" y="4191000"/>
            <a:ext cx="0" cy="685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51" name="Rectangle 27"/>
          <p:cNvSpPr>
            <a:spLocks noChangeArrowheads="1"/>
          </p:cNvSpPr>
          <p:nvPr/>
        </p:nvSpPr>
        <p:spPr bwMode="auto">
          <a:xfrm flipH="1" flipV="1">
            <a:off x="4146550" y="2817813"/>
            <a:ext cx="7620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53" name="Line 29"/>
          <p:cNvSpPr>
            <a:spLocks noChangeShapeType="1"/>
          </p:cNvSpPr>
          <p:nvPr/>
        </p:nvSpPr>
        <p:spPr bwMode="auto">
          <a:xfrm rot="20912404" flipH="1">
            <a:off x="4857750" y="3122613"/>
            <a:ext cx="804863" cy="292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54" name="Line 30"/>
          <p:cNvSpPr>
            <a:spLocks noChangeShapeType="1"/>
          </p:cNvSpPr>
          <p:nvPr/>
        </p:nvSpPr>
        <p:spPr bwMode="auto">
          <a:xfrm rot="20912404" flipH="1">
            <a:off x="4070350" y="2441575"/>
            <a:ext cx="855663" cy="306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55" name="Line 31"/>
          <p:cNvSpPr>
            <a:spLocks noChangeShapeType="1"/>
          </p:cNvSpPr>
          <p:nvPr/>
        </p:nvSpPr>
        <p:spPr bwMode="auto">
          <a:xfrm>
            <a:off x="4953000" y="23622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56" name="Line 32"/>
          <p:cNvSpPr>
            <a:spLocks noChangeShapeType="1"/>
          </p:cNvSpPr>
          <p:nvPr/>
        </p:nvSpPr>
        <p:spPr bwMode="auto">
          <a:xfrm>
            <a:off x="5638800" y="23622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57" name="Line 33"/>
          <p:cNvSpPr>
            <a:spLocks noChangeShapeType="1"/>
          </p:cNvSpPr>
          <p:nvPr/>
        </p:nvSpPr>
        <p:spPr bwMode="auto">
          <a:xfrm flipH="1">
            <a:off x="3657600" y="2057400"/>
            <a:ext cx="17526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58" name="Line 34"/>
          <p:cNvSpPr>
            <a:spLocks noChangeShapeType="1"/>
          </p:cNvSpPr>
          <p:nvPr/>
        </p:nvSpPr>
        <p:spPr bwMode="auto">
          <a:xfrm>
            <a:off x="3657600" y="3124200"/>
            <a:ext cx="762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59" name="Line 35"/>
          <p:cNvSpPr>
            <a:spLocks noChangeShapeType="1"/>
          </p:cNvSpPr>
          <p:nvPr/>
        </p:nvSpPr>
        <p:spPr bwMode="auto">
          <a:xfrm flipV="1">
            <a:off x="4419600" y="2819400"/>
            <a:ext cx="16002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60" name="Line 36"/>
          <p:cNvSpPr>
            <a:spLocks noChangeShapeType="1"/>
          </p:cNvSpPr>
          <p:nvPr/>
        </p:nvSpPr>
        <p:spPr bwMode="auto">
          <a:xfrm>
            <a:off x="5410200" y="2057400"/>
            <a:ext cx="6096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61" name="Line 37"/>
          <p:cNvSpPr>
            <a:spLocks noChangeShapeType="1"/>
          </p:cNvSpPr>
          <p:nvPr/>
        </p:nvSpPr>
        <p:spPr bwMode="auto">
          <a:xfrm flipH="1">
            <a:off x="3962400" y="2362200"/>
            <a:ext cx="16764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62" name="Line 38"/>
          <p:cNvSpPr>
            <a:spLocks noChangeShapeType="1"/>
          </p:cNvSpPr>
          <p:nvPr/>
        </p:nvSpPr>
        <p:spPr bwMode="auto">
          <a:xfrm>
            <a:off x="4114800" y="2819400"/>
            <a:ext cx="8382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68" name="Line 44"/>
          <p:cNvSpPr>
            <a:spLocks noChangeShapeType="1"/>
          </p:cNvSpPr>
          <p:nvPr/>
        </p:nvSpPr>
        <p:spPr bwMode="auto">
          <a:xfrm flipV="1">
            <a:off x="4953000" y="23622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69" name="Line 45"/>
          <p:cNvSpPr>
            <a:spLocks noChangeShapeType="1"/>
          </p:cNvSpPr>
          <p:nvPr/>
        </p:nvSpPr>
        <p:spPr bwMode="auto">
          <a:xfrm flipV="1">
            <a:off x="4953000" y="30480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3870" name="Line 46"/>
          <p:cNvSpPr>
            <a:spLocks noChangeShapeType="1"/>
          </p:cNvSpPr>
          <p:nvPr/>
        </p:nvSpPr>
        <p:spPr bwMode="auto">
          <a:xfrm>
            <a:off x="4953000" y="2362200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p Ten List">
  <a:themeElements>
    <a:clrScheme name="">
      <a:dk1>
        <a:srgbClr val="868686"/>
      </a:dk1>
      <a:lt1>
        <a:srgbClr val="FFFF00"/>
      </a:lt1>
      <a:dk2>
        <a:srgbClr val="0066FF"/>
      </a:dk2>
      <a:lt2>
        <a:srgbClr val="FFFFFF"/>
      </a:lt2>
      <a:accent1>
        <a:srgbClr val="66FFFF"/>
      </a:accent1>
      <a:accent2>
        <a:srgbClr val="009900"/>
      </a:accent2>
      <a:accent3>
        <a:srgbClr val="AAB8FF"/>
      </a:accent3>
      <a:accent4>
        <a:srgbClr val="DADA00"/>
      </a:accent4>
      <a:accent5>
        <a:srgbClr val="B8FFFF"/>
      </a:accent5>
      <a:accent6>
        <a:srgbClr val="008A00"/>
      </a:accent6>
      <a:hlink>
        <a:srgbClr val="FF0033"/>
      </a:hlink>
      <a:folHlink>
        <a:srgbClr val="C7C7C7"/>
      </a:folHlink>
    </a:clrScheme>
    <a:fontScheme name="Top Ten Lis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op Ten List 1">
        <a:dk1>
          <a:srgbClr val="FFFF00"/>
        </a:dk1>
        <a:lt1>
          <a:srgbClr val="FFFFFF"/>
        </a:lt1>
        <a:dk2>
          <a:srgbClr val="FFFF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DADA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7C7C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p Ten List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7C7C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p Ten List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6B6B6B"/>
        </a:accent6>
        <a:hlink>
          <a:srgbClr val="393939"/>
        </a:hlink>
        <a:folHlink>
          <a:srgbClr val="CACAC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C:\MSOffice\Templates\Presentations\Top Ten List.pot</Template>
  <TotalTime>19577</TotalTime>
  <Words>452</Words>
  <Application>Microsoft Office PowerPoint</Application>
  <PresentationFormat>35mm Slides</PresentationFormat>
  <Paragraphs>61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Top Ten List</vt:lpstr>
      <vt:lpstr>Clinical Neuropsychology </vt:lpstr>
      <vt:lpstr>What is Clinical Neuropsychology? </vt:lpstr>
      <vt:lpstr>PowerPoint Presentation</vt:lpstr>
      <vt:lpstr>PowerPoint Presentation</vt:lpstr>
      <vt:lpstr>History</vt:lpstr>
      <vt:lpstr>Clinical Neuropsychologists examine:</vt:lpstr>
      <vt:lpstr>Scores of a patient with Alzheimer’s Disease over 9 years. Note how memory scores are low in the beginning and over time scores all other areas except reading decline.</vt:lpstr>
      <vt:lpstr>Example of Naming test: What do you call these?</vt:lpstr>
      <vt:lpstr>Example of Perceptual Organization: Find the figure in white within the yellow figure.</vt:lpstr>
      <vt:lpstr>Example of Visual Perception</vt:lpstr>
      <vt:lpstr>Example of Visual Perception</vt:lpstr>
      <vt:lpstr>Example of Visual Perception</vt:lpstr>
      <vt:lpstr>Goals of the Clinical Neuropsychologist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Neuropsychology of Alzheimer’s Disease</dc:title>
  <dc:creator>JAL11</dc:creator>
  <cp:lastModifiedBy>Leary, Emily</cp:lastModifiedBy>
  <cp:revision>138</cp:revision>
  <cp:lastPrinted>2000-07-03T16:45:13Z</cp:lastPrinted>
  <dcterms:created xsi:type="dcterms:W3CDTF">1999-11-09T16:08:22Z</dcterms:created>
  <dcterms:modified xsi:type="dcterms:W3CDTF">2013-12-17T17:06:15Z</dcterms:modified>
</cp:coreProperties>
</file>