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8" r:id="rId3"/>
    <p:sldId id="259" r:id="rId4"/>
    <p:sldId id="257" r:id="rId5"/>
    <p:sldId id="263" r:id="rId6"/>
    <p:sldId id="280" r:id="rId7"/>
    <p:sldId id="260" r:id="rId8"/>
    <p:sldId id="261" r:id="rId9"/>
    <p:sldId id="271" r:id="rId10"/>
    <p:sldId id="287" r:id="rId11"/>
    <p:sldId id="262" r:id="rId12"/>
    <p:sldId id="288" r:id="rId13"/>
    <p:sldId id="285" r:id="rId14"/>
    <p:sldId id="284" r:id="rId15"/>
    <p:sldId id="27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V. Ellis, Ph.D." initials="MVE" lastIdx="3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0" autoAdjust="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B5E65-08B0-4882-B6C7-560038A2FC7F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92BE8-99D2-4460-BA07-F1B1EAC31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6834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92BE8-99D2-4460-BA07-F1B1EAC31F8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F72D03-B3B0-4DA2-BC55-A52014F4630D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D0CD0AC-4CCD-453C-B59F-1DA183CC6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17.org/" TargetMode="External"/><Relationship Id="rId2" Type="http://schemas.openxmlformats.org/officeDocument/2006/relationships/hyperlink" Target="http://www.div17.org/SAS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pa.org/ed/accreditation/programs/accred-counseling.aspx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v17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v17.org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Counseling Psychology?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Brief Description of the Discipline and Comparison to Other Psychology Professions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Counseling Psychology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Focus on career-related issues</a:t>
            </a:r>
            <a:endParaRPr lang="en-US" sz="1800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Vocational choice and development are often studied</a:t>
            </a:r>
            <a:endParaRPr lang="en-US" sz="1600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Often work with clients who have problems in the career realm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an emphasis on multicultural research, practice, and training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role of culture in therapy and in society is explored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an emphasis on social justice issues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Sources: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2001, &amp; Society of Counseling Psychology Website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3820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Counseling Psychology vs. </a:t>
            </a:r>
            <a:br>
              <a:rPr lang="en-US" dirty="0" smtClean="0"/>
            </a:br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2286000"/>
            <a:ext cx="4041648" cy="609600"/>
          </a:xfrm>
        </p:spPr>
        <p:txBody>
          <a:bodyPr/>
          <a:lstStyle/>
          <a:p>
            <a:pPr algn="ctr"/>
            <a:r>
              <a:rPr lang="en-US" dirty="0" smtClean="0"/>
              <a:t>Clinical Psychology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724400" y="2286000"/>
            <a:ext cx="4041775" cy="609600"/>
          </a:xfrm>
        </p:spPr>
        <p:txBody>
          <a:bodyPr/>
          <a:lstStyle/>
          <a:p>
            <a:pPr algn="ctr"/>
            <a:r>
              <a:rPr lang="en-US" dirty="0" smtClean="0"/>
              <a:t>Community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25552" y="3200400"/>
            <a:ext cx="3889248" cy="3394318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</a:pPr>
            <a:r>
              <a:rPr lang="en-US" sz="2400" dirty="0" smtClean="0"/>
              <a:t>There is much overlap between counseling and clinical psychology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More emphasis on psychopathology in clinical psychology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95800" y="3200400"/>
            <a:ext cx="4264279" cy="3394318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Focuses on person-environment interactions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Moves beyond the individual and examines </a:t>
            </a:r>
            <a:r>
              <a:rPr lang="en-US" sz="2400" i="1" dirty="0"/>
              <a:t>community settings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Not likely to involve direct counseling / therapy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6400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Counseling Psychology vs. </a:t>
            </a:r>
            <a:br>
              <a:rPr lang="en-US" dirty="0" smtClean="0"/>
            </a:br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839200" cy="5029200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0"/>
              </a:spcBef>
            </a:pPr>
            <a:r>
              <a:rPr lang="en-US" sz="3700" dirty="0" smtClean="0"/>
              <a:t>Psychiatry</a:t>
            </a:r>
            <a:endParaRPr lang="en-US" sz="3700" dirty="0"/>
          </a:p>
          <a:p>
            <a:pPr lvl="2">
              <a:spcBef>
                <a:spcPts val="0"/>
              </a:spcBef>
            </a:pPr>
            <a:r>
              <a:rPr lang="en-US" sz="3700" dirty="0"/>
              <a:t>Medical doctor</a:t>
            </a:r>
          </a:p>
          <a:p>
            <a:pPr lvl="2">
              <a:spcBef>
                <a:spcPts val="0"/>
              </a:spcBef>
            </a:pPr>
            <a:r>
              <a:rPr lang="en-US" sz="3700" dirty="0"/>
              <a:t>Prescribes medication</a:t>
            </a:r>
          </a:p>
          <a:p>
            <a:pPr lvl="2">
              <a:spcBef>
                <a:spcPts val="0"/>
              </a:spcBef>
            </a:pPr>
            <a:r>
              <a:rPr lang="en-US" sz="3700" dirty="0"/>
              <a:t>May conduct psychotherapy, but much less </a:t>
            </a:r>
            <a:r>
              <a:rPr lang="en-US" sz="3700" dirty="0" smtClean="0"/>
              <a:t>common</a:t>
            </a:r>
            <a:endParaRPr lang="en-US" sz="3700" dirty="0" smtClean="0"/>
          </a:p>
          <a:p>
            <a:pPr lvl="0">
              <a:spcBef>
                <a:spcPts val="0"/>
              </a:spcBef>
            </a:pPr>
            <a:r>
              <a:rPr lang="en-US" sz="3700" dirty="0" smtClean="0"/>
              <a:t>School Psychology</a:t>
            </a:r>
          </a:p>
          <a:p>
            <a:pPr lvl="2">
              <a:spcBef>
                <a:spcPts val="0"/>
              </a:spcBef>
            </a:pPr>
            <a:r>
              <a:rPr lang="en-US" sz="3700" dirty="0" smtClean="0"/>
              <a:t>Primarily work with children in schools</a:t>
            </a:r>
          </a:p>
          <a:p>
            <a:pPr lvl="0">
              <a:spcBef>
                <a:spcPts val="0"/>
              </a:spcBef>
            </a:pPr>
            <a:r>
              <a:rPr lang="en-US" sz="3700" dirty="0" smtClean="0"/>
              <a:t>Industrial/Organizational Psychology (I/O Psychology)</a:t>
            </a:r>
          </a:p>
          <a:p>
            <a:pPr lvl="2">
              <a:spcBef>
                <a:spcPts val="0"/>
              </a:spcBef>
            </a:pPr>
            <a:r>
              <a:rPr lang="en-US" sz="3700" dirty="0" smtClean="0"/>
              <a:t>The study of behavior in work settings</a:t>
            </a:r>
          </a:p>
          <a:p>
            <a:pPr lvl="0">
              <a:spcBef>
                <a:spcPts val="0"/>
              </a:spcBef>
            </a:pPr>
            <a:r>
              <a:rPr lang="en-US" sz="3700" dirty="0"/>
              <a:t>Psychiatric Social Work </a:t>
            </a:r>
          </a:p>
          <a:p>
            <a:pPr lvl="2">
              <a:spcBef>
                <a:spcPts val="0"/>
              </a:spcBef>
            </a:pPr>
            <a:r>
              <a:rPr lang="en-US" sz="3700" dirty="0" smtClean="0"/>
              <a:t>Conduct counseling (Master’s or Doctoral level)</a:t>
            </a:r>
            <a:endParaRPr lang="en-US" sz="3700" dirty="0"/>
          </a:p>
          <a:p>
            <a:pPr lvl="0">
              <a:spcBef>
                <a:spcPts val="0"/>
              </a:spcBef>
            </a:pPr>
            <a:r>
              <a:rPr lang="en-US" sz="3700" dirty="0"/>
              <a:t>Mental Health </a:t>
            </a:r>
            <a:r>
              <a:rPr lang="en-US" sz="3700" dirty="0" smtClean="0"/>
              <a:t>Counseling</a:t>
            </a:r>
          </a:p>
          <a:p>
            <a:pPr lvl="2">
              <a:spcBef>
                <a:spcPts val="0"/>
              </a:spcBef>
            </a:pPr>
            <a:r>
              <a:rPr lang="en-US" sz="3700" dirty="0" smtClean="0"/>
              <a:t>Conduct counseling (Master’s or Doctoral level)</a:t>
            </a:r>
          </a:p>
          <a:p>
            <a:pPr lvl="0">
              <a:spcBef>
                <a:spcPts val="0"/>
              </a:spcBef>
            </a:pPr>
            <a:r>
              <a:rPr lang="en-US" sz="3700" dirty="0" smtClean="0"/>
              <a:t>Marriage and Family Therapy</a:t>
            </a:r>
          </a:p>
          <a:p>
            <a:pPr lvl="2">
              <a:spcBef>
                <a:spcPts val="0"/>
              </a:spcBef>
            </a:pPr>
            <a:r>
              <a:rPr lang="en-US" sz="3700" dirty="0" smtClean="0"/>
              <a:t>Conduct counseling (Master’s or Doctoral level)</a:t>
            </a:r>
          </a:p>
          <a:p>
            <a:pPr lvl="0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385" y="6400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Counseling psychology is a very broad degree that can lead to employment in many different settings.</a:t>
            </a:r>
          </a:p>
          <a:p>
            <a:endParaRPr lang="en-US" dirty="0" smtClean="0"/>
          </a:p>
          <a:p>
            <a:r>
              <a:rPr lang="en-US" dirty="0" smtClean="0"/>
              <a:t>Although this PowerPoint may be a good starting point, you will probably need to learn more in order to determine if earning a degree in counseling psychology is the best fit for you.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For More Information On Counseling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4582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Student Affiliates of Seventeen (SAS) Website:</a:t>
            </a:r>
          </a:p>
          <a:p>
            <a:pPr lvl="1"/>
            <a:r>
              <a:rPr lang="en-US" dirty="0" smtClean="0">
                <a:hlinkClick r:id="rId2"/>
              </a:rPr>
              <a:t>http://www.div17.org/SAS/index.html</a:t>
            </a:r>
            <a:endParaRPr lang="en-US" dirty="0" smtClean="0"/>
          </a:p>
          <a:p>
            <a:r>
              <a:rPr lang="en-US" dirty="0" smtClean="0"/>
              <a:t>Division of Counseling Psychology website</a:t>
            </a:r>
          </a:p>
          <a:p>
            <a:pPr lvl="1"/>
            <a:r>
              <a:rPr lang="en-US" dirty="0" smtClean="0">
                <a:hlinkClick r:id="rId3"/>
              </a:rPr>
              <a:t>http://www.div17.org/</a:t>
            </a:r>
            <a:endParaRPr lang="en-US" dirty="0" smtClean="0"/>
          </a:p>
          <a:p>
            <a:pPr lvl="2"/>
            <a:r>
              <a:rPr lang="en-US" dirty="0" smtClean="0"/>
              <a:t>Look for resources under the “Student” subheading.</a:t>
            </a:r>
          </a:p>
          <a:p>
            <a:r>
              <a:rPr lang="en-US" dirty="0" smtClean="0"/>
              <a:t>List of APA Accredited Counseling Psychology Programs:</a:t>
            </a:r>
          </a:p>
          <a:p>
            <a:pPr lvl="1"/>
            <a:r>
              <a:rPr lang="en-US" dirty="0" smtClean="0">
                <a:hlinkClick r:id="rId4"/>
              </a:rPr>
              <a:t>http://www.apa.org/ed/accreditation/programs/accred-counseling.aspx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References and Additional 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144000" cy="5486400"/>
          </a:xfrm>
        </p:spPr>
        <p:txBody>
          <a:bodyPr>
            <a:normAutofit fontScale="40000" lnSpcReduction="20000"/>
          </a:bodyPr>
          <a:lstStyle/>
          <a:p>
            <a:r>
              <a:rPr lang="en-US" sz="4500" dirty="0" smtClean="0"/>
              <a:t>Fitzgerald, L. F., &amp; </a:t>
            </a:r>
            <a:r>
              <a:rPr lang="en-US" sz="4500" dirty="0" err="1" smtClean="0"/>
              <a:t>Osipow</a:t>
            </a:r>
            <a:r>
              <a:rPr lang="en-US" sz="4500" dirty="0" smtClean="0"/>
              <a:t>, S. H. (1986). An occupational analysis of counseling </a:t>
            </a:r>
            <a:r>
              <a:rPr lang="en-US" sz="4500" dirty="0"/>
              <a:t>	</a:t>
            </a:r>
            <a:r>
              <a:rPr lang="en-US" sz="4500" dirty="0" smtClean="0"/>
              <a:t>psychology: How special is the specialty? </a:t>
            </a:r>
            <a:r>
              <a:rPr lang="en-US" sz="4500" i="1" dirty="0" smtClean="0"/>
              <a:t>American Psychologist, 41,</a:t>
            </a:r>
            <a:r>
              <a:rPr lang="en-US" sz="4500" dirty="0" smtClean="0"/>
              <a:t> 535-	544.</a:t>
            </a:r>
          </a:p>
          <a:p>
            <a:r>
              <a:rPr lang="en-US" sz="4500" dirty="0" err="1" smtClean="0"/>
              <a:t>Gelso</a:t>
            </a:r>
            <a:r>
              <a:rPr lang="en-US" sz="4500" dirty="0" smtClean="0"/>
              <a:t>, C., &amp; </a:t>
            </a:r>
            <a:r>
              <a:rPr lang="en-US" sz="4500" dirty="0" err="1" smtClean="0"/>
              <a:t>Fretz</a:t>
            </a:r>
            <a:r>
              <a:rPr lang="en-US" sz="4500" dirty="0" smtClean="0"/>
              <a:t>, B. (2001). </a:t>
            </a:r>
            <a:r>
              <a:rPr lang="en-US" sz="4500" i="1" dirty="0" smtClean="0"/>
              <a:t>Counseling psychology (</a:t>
            </a:r>
            <a:r>
              <a:rPr lang="en-US" sz="4500" dirty="0" smtClean="0"/>
              <a:t>2</a:t>
            </a:r>
            <a:r>
              <a:rPr lang="en-US" sz="4500" baseline="30000" dirty="0" smtClean="0"/>
              <a:t>nd</a:t>
            </a:r>
            <a:r>
              <a:rPr lang="en-US" sz="4500" dirty="0" smtClean="0"/>
              <a:t> ed</a:t>
            </a:r>
            <a:r>
              <a:rPr lang="en-US" sz="4500" i="1" dirty="0" smtClean="0"/>
              <a:t>.).</a:t>
            </a:r>
            <a:r>
              <a:rPr lang="en-US" sz="4500" dirty="0" smtClean="0"/>
              <a:t> Belmont, CA: 	Wadsworth.</a:t>
            </a:r>
          </a:p>
          <a:p>
            <a:r>
              <a:rPr lang="en-US" sz="4500" dirty="0" smtClean="0"/>
              <a:t>Norcross, J. C., </a:t>
            </a:r>
            <a:r>
              <a:rPr lang="en-US" sz="4500" dirty="0" err="1" smtClean="0"/>
              <a:t>Sayette</a:t>
            </a:r>
            <a:r>
              <a:rPr lang="en-US" sz="4500" dirty="0" smtClean="0"/>
              <a:t>, M. A., </a:t>
            </a:r>
            <a:r>
              <a:rPr lang="en-US" sz="4500" dirty="0" err="1" smtClean="0"/>
              <a:t>Mayne</a:t>
            </a:r>
            <a:r>
              <a:rPr lang="en-US" sz="4500" dirty="0" smtClean="0"/>
              <a:t>, T. J., </a:t>
            </a:r>
            <a:r>
              <a:rPr lang="en-US" sz="4500" dirty="0" err="1" smtClean="0"/>
              <a:t>Karg</a:t>
            </a:r>
            <a:r>
              <a:rPr lang="en-US" sz="4500" dirty="0" smtClean="0"/>
              <a:t>, R. S., &amp; </a:t>
            </a:r>
            <a:r>
              <a:rPr lang="en-US" sz="4500" dirty="0" err="1" smtClean="0"/>
              <a:t>Turkson</a:t>
            </a:r>
            <a:r>
              <a:rPr lang="en-US" sz="4500" dirty="0" smtClean="0"/>
              <a:t>, M. A. (1998). 	Selecting a doctoral program in professional psychology: Some 	comparisons 	among PhD counseling, PhD clinical, and </a:t>
            </a:r>
            <a:r>
              <a:rPr lang="en-US" sz="4500" dirty="0" err="1" smtClean="0"/>
              <a:t>PsyD</a:t>
            </a:r>
            <a:r>
              <a:rPr lang="en-US" sz="4500" dirty="0" smtClean="0"/>
              <a:t> clinical psychology programs. 	</a:t>
            </a:r>
            <a:r>
              <a:rPr lang="en-US" sz="4500" i="1" dirty="0" smtClean="0"/>
              <a:t>Professional Psychology: Research and Practice, 29,</a:t>
            </a:r>
            <a:r>
              <a:rPr lang="en-US" sz="4500" dirty="0" smtClean="0"/>
              <a:t> 609-614.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4500" dirty="0">
                <a:solidFill>
                  <a:schemeClr val="tx1"/>
                </a:solidFill>
              </a:rPr>
              <a:t>Norcross, J. C. (2000).  Clinical psychology vs. </a:t>
            </a:r>
            <a:r>
              <a:rPr lang="en-US" sz="4500" dirty="0" smtClean="0">
                <a:solidFill>
                  <a:schemeClr val="tx1"/>
                </a:solidFill>
              </a:rPr>
              <a:t>counseling </a:t>
            </a:r>
            <a:r>
              <a:rPr lang="en-US" sz="4500" dirty="0">
                <a:solidFill>
                  <a:schemeClr val="tx1"/>
                </a:solidFill>
              </a:rPr>
              <a:t>psychology: What’s </a:t>
            </a:r>
            <a:r>
              <a:rPr lang="en-US" sz="4500" dirty="0" smtClean="0">
                <a:solidFill>
                  <a:schemeClr val="tx1"/>
                </a:solidFill>
              </a:rPr>
              <a:t>	the </a:t>
            </a:r>
            <a:r>
              <a:rPr lang="en-US" sz="4500" dirty="0">
                <a:solidFill>
                  <a:schemeClr val="tx1"/>
                </a:solidFill>
              </a:rPr>
              <a:t>diff?  </a:t>
            </a:r>
            <a:r>
              <a:rPr lang="en-US" sz="4500" i="1" dirty="0">
                <a:solidFill>
                  <a:schemeClr val="tx1"/>
                </a:solidFill>
              </a:rPr>
              <a:t>Eye on </a:t>
            </a:r>
            <a:r>
              <a:rPr lang="en-US" sz="4500" i="1" dirty="0" smtClean="0">
                <a:solidFill>
                  <a:schemeClr val="tx1"/>
                </a:solidFill>
              </a:rPr>
              <a:t>Psi </a:t>
            </a:r>
            <a:r>
              <a:rPr lang="en-US" sz="4500" i="1" dirty="0">
                <a:solidFill>
                  <a:schemeClr val="tx1"/>
                </a:solidFill>
              </a:rPr>
              <a:t>Chi, 5</a:t>
            </a:r>
            <a:r>
              <a:rPr lang="en-US" sz="4500" dirty="0">
                <a:solidFill>
                  <a:schemeClr val="tx1"/>
                </a:solidFill>
              </a:rPr>
              <a:t>(1), 20-22.</a:t>
            </a:r>
          </a:p>
          <a:p>
            <a:r>
              <a:rPr lang="en-US" sz="4500" dirty="0"/>
              <a:t>Society of Counseling Psychology (2010). Society </a:t>
            </a:r>
            <a:r>
              <a:rPr lang="en-US" sz="4500" dirty="0" smtClean="0"/>
              <a:t>of </a:t>
            </a:r>
            <a:r>
              <a:rPr lang="en-US" sz="4500" dirty="0"/>
              <a:t>counseling psychology, </a:t>
            </a:r>
            <a:r>
              <a:rPr lang="en-US" sz="4500" dirty="0" smtClean="0"/>
              <a:t>	division </a:t>
            </a:r>
            <a:r>
              <a:rPr lang="en-US" sz="4500" dirty="0"/>
              <a:t>17.  </a:t>
            </a:r>
            <a:r>
              <a:rPr lang="en-US" sz="4500" dirty="0" smtClean="0"/>
              <a:t>Retrieved </a:t>
            </a:r>
            <a:r>
              <a:rPr lang="en-US" sz="4500" dirty="0"/>
              <a:t>from http://www.div17.org/</a:t>
            </a:r>
          </a:p>
          <a:p>
            <a:r>
              <a:rPr lang="en-US" sz="4500" dirty="0"/>
              <a:t>Watkins, C. E. (1983). Counseling psychology </a:t>
            </a:r>
            <a:r>
              <a:rPr lang="en-US" sz="4500" dirty="0" smtClean="0"/>
              <a:t>versus </a:t>
            </a:r>
            <a:r>
              <a:rPr lang="en-US" sz="4500" dirty="0"/>
              <a:t>clinical psychology: </a:t>
            </a:r>
            <a:r>
              <a:rPr lang="en-US" sz="4500" dirty="0" smtClean="0"/>
              <a:t>Further 	explorations </a:t>
            </a:r>
            <a:r>
              <a:rPr lang="en-US" sz="4500" dirty="0"/>
              <a:t>on </a:t>
            </a:r>
            <a:r>
              <a:rPr lang="en-US" sz="4500" dirty="0" smtClean="0"/>
              <a:t>a </a:t>
            </a:r>
            <a:r>
              <a:rPr lang="en-US" sz="4500" dirty="0"/>
              <a:t>theme or once more </a:t>
            </a:r>
            <a:r>
              <a:rPr lang="en-US" sz="4500" dirty="0" smtClean="0"/>
              <a:t>around </a:t>
            </a:r>
            <a:r>
              <a:rPr lang="en-US" sz="4500" dirty="0"/>
              <a:t>the "identity“ maypole with </a:t>
            </a:r>
            <a:r>
              <a:rPr lang="en-US" sz="4500" dirty="0" smtClean="0"/>
              <a:t>	gusto</a:t>
            </a:r>
            <a:r>
              <a:rPr lang="en-US" sz="4500" dirty="0"/>
              <a:t>.  </a:t>
            </a:r>
            <a:r>
              <a:rPr lang="en-US" sz="4500" i="1" dirty="0"/>
              <a:t>The </a:t>
            </a:r>
            <a:r>
              <a:rPr lang="en-US" sz="4500" i="1" dirty="0" smtClean="0"/>
              <a:t>Counseling Psychologist</a:t>
            </a:r>
            <a:r>
              <a:rPr lang="en-US" sz="4500" i="1" dirty="0"/>
              <a:t>, 11</a:t>
            </a:r>
            <a:r>
              <a:rPr lang="en-US" sz="4500" dirty="0"/>
              <a:t>, 76-92</a:t>
            </a:r>
            <a:r>
              <a:rPr lang="en-US" sz="4500" dirty="0" smtClean="0"/>
              <a:t>.</a:t>
            </a:r>
          </a:p>
          <a:p>
            <a:r>
              <a:rPr lang="en-US" sz="4500" dirty="0"/>
              <a:t>Watkins, C. E., Lopez, F. G., Campbell, V. L., &amp; </a:t>
            </a:r>
            <a:r>
              <a:rPr lang="en-US" sz="4500" dirty="0" err="1" smtClean="0"/>
              <a:t>Himmell</a:t>
            </a:r>
            <a:r>
              <a:rPr lang="en-US" sz="4500" dirty="0"/>
              <a:t>, C. D. (1986). </a:t>
            </a:r>
            <a:r>
              <a:rPr lang="en-US" sz="4500" dirty="0" smtClean="0"/>
              <a:t>	Counseling psychology and clinical </a:t>
            </a:r>
            <a:r>
              <a:rPr lang="en-US" sz="4500" dirty="0"/>
              <a:t>psychology: Some </a:t>
            </a:r>
            <a:r>
              <a:rPr lang="en-US" sz="4500" dirty="0" smtClean="0"/>
              <a:t>preliminary 	comparative </a:t>
            </a:r>
            <a:r>
              <a:rPr lang="en-US" sz="4500" dirty="0"/>
              <a:t>data. </a:t>
            </a:r>
            <a:r>
              <a:rPr lang="en-US" sz="4500" i="1" dirty="0"/>
              <a:t>American </a:t>
            </a:r>
            <a:r>
              <a:rPr lang="en-US" sz="4500" i="1" dirty="0" smtClean="0"/>
              <a:t>Psychologist</a:t>
            </a:r>
            <a:r>
              <a:rPr lang="en-US" sz="4500" i="1" dirty="0"/>
              <a:t>, 41,</a:t>
            </a:r>
            <a:r>
              <a:rPr lang="en-US" sz="4500" dirty="0"/>
              <a:t> </a:t>
            </a:r>
            <a:r>
              <a:rPr lang="en-US" sz="4500" dirty="0" smtClean="0"/>
              <a:t>581- 582</a:t>
            </a:r>
            <a:r>
              <a:rPr lang="en-US" sz="4500" dirty="0"/>
              <a:t>.</a:t>
            </a:r>
          </a:p>
          <a:p>
            <a:r>
              <a:rPr lang="en-US" sz="4500" dirty="0"/>
              <a:t>Watkins, C. E., Lopez, F. G., Campbell, V. L., &amp; </a:t>
            </a:r>
            <a:r>
              <a:rPr lang="en-US" sz="4500" dirty="0" err="1" smtClean="0"/>
              <a:t>Himmel</a:t>
            </a:r>
            <a:r>
              <a:rPr lang="en-US" sz="4500" dirty="0"/>
              <a:t>, C. D. (1986). </a:t>
            </a:r>
            <a:r>
              <a:rPr lang="en-US" sz="4500" dirty="0" smtClean="0"/>
              <a:t>	Contemporary counseling psychology</a:t>
            </a:r>
            <a:r>
              <a:rPr lang="en-US" sz="4500" dirty="0"/>
              <a:t>: Results of a national </a:t>
            </a:r>
            <a:r>
              <a:rPr lang="en-US" sz="4500" dirty="0" smtClean="0"/>
              <a:t>survey</a:t>
            </a:r>
            <a:r>
              <a:rPr lang="en-US" sz="4500" dirty="0"/>
              <a:t>.  </a:t>
            </a:r>
            <a:r>
              <a:rPr lang="en-US" sz="4500" dirty="0" smtClean="0"/>
              <a:t>	</a:t>
            </a:r>
            <a:r>
              <a:rPr lang="en-US" sz="4500" i="1" dirty="0" smtClean="0"/>
              <a:t>Journal </a:t>
            </a:r>
            <a:r>
              <a:rPr lang="en-US" sz="4500" i="1" dirty="0"/>
              <a:t>of Counseling Psychology, </a:t>
            </a:r>
            <a:r>
              <a:rPr lang="en-US" sz="4500" i="1" dirty="0" smtClean="0"/>
              <a:t>33</a:t>
            </a:r>
            <a:r>
              <a:rPr lang="en-US" sz="4500" dirty="0"/>
              <a:t>, 301-309.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Presentation, You Will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more about counseling psychology</a:t>
            </a:r>
          </a:p>
          <a:p>
            <a:r>
              <a:rPr lang="en-US" dirty="0" smtClean="0"/>
              <a:t>Develop an understanding of the differences and similarities between counseling psychology and other psychology disciplines </a:t>
            </a:r>
          </a:p>
          <a:p>
            <a:r>
              <a:rPr lang="en-US" dirty="0" smtClean="0"/>
              <a:t>Gain information to help you make informed decisions regarding your career path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Counseling Psychology Is One Specialty in Professional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According to the website of the Society of Counseling Psychology, “Counseling psychology as a psychological specialty facilitates personal and interpersonal functioning across the life span with a focus on emotional, social, vocational, educational, health-related, developmental, and organizational concerns” (</a:t>
            </a:r>
            <a:r>
              <a:rPr lang="en-US" dirty="0" smtClean="0">
                <a:hlinkClick r:id="rId2"/>
              </a:rPr>
              <a:t>www.div17.org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Counseling psychology is a broad and diverse discipline within mental health care</a:t>
            </a:r>
          </a:p>
          <a:p>
            <a:pPr lvl="1"/>
            <a:r>
              <a:rPr lang="en-US" dirty="0" smtClean="0"/>
              <a:t>Can lead to many different careers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260" y="8382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Psychology Is Very Broad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438400"/>
            <a:ext cx="4572000" cy="2971800"/>
          </a:xfrm>
        </p:spPr>
        <p:txBody>
          <a:bodyPr>
            <a:noAutofit/>
          </a:bodyPr>
          <a:lstStyle/>
          <a:p>
            <a:pPr lvl="1"/>
            <a:r>
              <a:rPr lang="en-US" sz="2400" b="1" dirty="0" smtClean="0"/>
              <a:t>Counseling Psychology,</a:t>
            </a:r>
          </a:p>
          <a:p>
            <a:pPr lvl="1"/>
            <a:r>
              <a:rPr lang="en-US" sz="2400" dirty="0" smtClean="0"/>
              <a:t>Clinical Psychology, </a:t>
            </a:r>
          </a:p>
          <a:p>
            <a:pPr lvl="1"/>
            <a:r>
              <a:rPr lang="en-US" sz="2400" dirty="0" smtClean="0"/>
              <a:t>Cognitive Psychology, </a:t>
            </a:r>
          </a:p>
          <a:p>
            <a:pPr lvl="1">
              <a:defRPr/>
            </a:pPr>
            <a:r>
              <a:rPr lang="en-US" sz="2400" dirty="0" smtClean="0"/>
              <a:t>Developmental Psychology, </a:t>
            </a:r>
          </a:p>
          <a:p>
            <a:pPr lvl="1">
              <a:defRPr/>
            </a:pPr>
            <a:r>
              <a:rPr lang="en-US" sz="2400" dirty="0" smtClean="0"/>
              <a:t>Experimental Psychology</a:t>
            </a:r>
          </a:p>
          <a:p>
            <a:pPr lvl="1">
              <a:defRPr/>
            </a:pPr>
            <a:r>
              <a:rPr lang="en-US" sz="2400" dirty="0" smtClean="0"/>
              <a:t>Forensic Psychology, </a:t>
            </a:r>
          </a:p>
          <a:p>
            <a:pPr lvl="1"/>
            <a:r>
              <a:rPr lang="en-US" sz="2400" dirty="0" smtClean="0"/>
              <a:t>Health Psychology,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486400"/>
            <a:ext cx="7848600" cy="79857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Additionally, the type of degree earned can differ:</a:t>
            </a:r>
          </a:p>
          <a:p>
            <a:pPr lvl="1"/>
            <a:r>
              <a:rPr lang="en-US" sz="2400" dirty="0" smtClean="0"/>
              <a:t>Ph.D., </a:t>
            </a:r>
            <a:r>
              <a:rPr lang="en-US" sz="2400" dirty="0" err="1" smtClean="0"/>
              <a:t>Ed.D</a:t>
            </a:r>
            <a:r>
              <a:rPr lang="en-US" sz="2400" dirty="0" smtClean="0"/>
              <a:t>., </a:t>
            </a:r>
            <a:r>
              <a:rPr lang="en-US" sz="2400" dirty="0" err="1" smtClean="0"/>
              <a:t>Psy.D</a:t>
            </a:r>
            <a:r>
              <a:rPr lang="en-US" sz="2400" dirty="0" smtClean="0"/>
              <a:t>., M.S., M.A.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95800" y="2438400"/>
            <a:ext cx="4648200" cy="2895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58368" lvl="1" indent="-246888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Industrial/Organizational Psychology,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58368" lvl="1" indent="-246888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Neuropsychology,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 Psychology,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Social Psychology, </a:t>
            </a:r>
          </a:p>
          <a:p>
            <a:pPr marL="658368" lvl="1" indent="-246888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Sport Psychology,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list goes on and on …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05000"/>
            <a:ext cx="79248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many different subfields of psychology: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Scientist-Practitioner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 smtClean="0"/>
              <a:t>Counseling psychologists are usually trained to be scientists as well as professional practitioners</a:t>
            </a:r>
          </a:p>
          <a:p>
            <a:pPr lvl="0"/>
            <a:r>
              <a:rPr lang="en-US" sz="3200" dirty="0" smtClean="0"/>
              <a:t>Learn how to understand and conduct scientific research</a:t>
            </a:r>
          </a:p>
          <a:p>
            <a:r>
              <a:rPr lang="en-US" sz="3200" dirty="0" smtClean="0"/>
              <a:t>Learn how to conduct therapy</a:t>
            </a:r>
          </a:p>
          <a:p>
            <a:r>
              <a:rPr lang="en-US" sz="3200" dirty="0" smtClean="0"/>
              <a:t>Doctoral level degree is required to be a counseling psychologist </a:t>
            </a:r>
            <a:r>
              <a:rPr lang="en-US" sz="3200" dirty="0" smtClean="0"/>
              <a:t>in </a:t>
            </a:r>
            <a:r>
              <a:rPr lang="en-US" sz="3200" dirty="0" smtClean="0"/>
              <a:t>the United States (e.g., Ph.D., </a:t>
            </a:r>
            <a:r>
              <a:rPr lang="en-US" sz="3200" dirty="0" err="1" smtClean="0"/>
              <a:t>Psy.D</a:t>
            </a:r>
            <a:r>
              <a:rPr lang="en-US" sz="3200" dirty="0" smtClean="0"/>
              <a:t>., </a:t>
            </a:r>
            <a:r>
              <a:rPr lang="en-US" sz="3200" dirty="0" err="1" smtClean="0"/>
              <a:t>Ed.D</a:t>
            </a:r>
            <a:r>
              <a:rPr lang="en-US" sz="3200" dirty="0" smtClean="0"/>
              <a:t>. </a:t>
            </a:r>
            <a:r>
              <a:rPr lang="en-US" sz="3200" dirty="0" smtClean="0"/>
              <a:t>)</a:t>
            </a:r>
          </a:p>
          <a:p>
            <a:pPr>
              <a:buNone/>
            </a:pPr>
            <a:endParaRPr lang="en-US" i="1" dirty="0" smtClean="0"/>
          </a:p>
          <a:p>
            <a:endParaRPr lang="en-US" i="1" dirty="0" smtClean="0"/>
          </a:p>
          <a:p>
            <a:pPr>
              <a:buNone/>
            </a:pPr>
            <a:r>
              <a:rPr lang="en-US" i="1" dirty="0" smtClean="0"/>
              <a:t>*</a:t>
            </a:r>
            <a:r>
              <a:rPr lang="en-US" i="1" dirty="0" smtClean="0"/>
              <a:t>Note. </a:t>
            </a:r>
            <a:r>
              <a:rPr lang="en-US" dirty="0" smtClean="0"/>
              <a:t>Models of training may soon be eliminated in     favor of competencies.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91200" y="5257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Becoming a Counseling Psychologist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4041648" cy="990600"/>
          </a:xfrm>
        </p:spPr>
        <p:txBody>
          <a:bodyPr/>
          <a:lstStyle/>
          <a:p>
            <a:pPr algn="ctr"/>
            <a:r>
              <a:rPr lang="en-US" dirty="0" smtClean="0"/>
              <a:t>Typical Requirements to Become a Counseling Psychologist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721225" y="1524000"/>
            <a:ext cx="4041775" cy="990600"/>
          </a:xfrm>
        </p:spPr>
        <p:txBody>
          <a:bodyPr/>
          <a:lstStyle/>
          <a:p>
            <a:pPr algn="ctr"/>
            <a:r>
              <a:rPr lang="en-US" dirty="0" smtClean="0"/>
              <a:t>Typical Components of Doctoral Programs in Counseling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28600" y="2438400"/>
            <a:ext cx="4495800" cy="4267199"/>
          </a:xfrm>
        </p:spPr>
        <p:txBody>
          <a:bodyPr>
            <a:normAutofit fontScale="70000" lnSpcReduction="20000"/>
          </a:bodyPr>
          <a:lstStyle/>
          <a:p>
            <a:endParaRPr lang="en-US" sz="3200" dirty="0" smtClean="0"/>
          </a:p>
          <a:p>
            <a:r>
              <a:rPr lang="en-US" sz="3200" dirty="0" smtClean="0"/>
              <a:t>Graduate School </a:t>
            </a:r>
          </a:p>
          <a:p>
            <a:pPr lvl="1"/>
            <a:r>
              <a:rPr lang="en-US" sz="3200" dirty="0" smtClean="0">
                <a:sym typeface="Wingdings" pitchFamily="2" charset="2"/>
              </a:rPr>
              <a:t>Full-time study in a doctoral program (Post Bachelor’s Degree or Post Master’s Degree)</a:t>
            </a:r>
            <a:endParaRPr lang="en-US" sz="3200" dirty="0" smtClean="0"/>
          </a:p>
          <a:p>
            <a:r>
              <a:rPr lang="en-US" sz="3200" dirty="0" smtClean="0">
                <a:sym typeface="Wingdings" pitchFamily="2" charset="2"/>
              </a:rPr>
              <a:t>Post-doctoral </a:t>
            </a:r>
            <a:r>
              <a:rPr lang="en-US" sz="3200" dirty="0">
                <a:sym typeface="Wingdings" pitchFamily="2" charset="2"/>
              </a:rPr>
              <a:t>training</a:t>
            </a:r>
          </a:p>
          <a:p>
            <a:pPr lvl="1"/>
            <a:r>
              <a:rPr lang="en-US" sz="3200" dirty="0">
                <a:sym typeface="Wingdings" pitchFamily="2" charset="2"/>
              </a:rPr>
              <a:t>Not required in all </a:t>
            </a:r>
            <a:r>
              <a:rPr lang="en-US" sz="3200" dirty="0" smtClean="0">
                <a:sym typeface="Wingdings" pitchFamily="2" charset="2"/>
              </a:rPr>
              <a:t>states</a:t>
            </a:r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Licensure</a:t>
            </a:r>
          </a:p>
          <a:p>
            <a:pPr lvl="1"/>
            <a:r>
              <a:rPr lang="en-US" sz="3200" dirty="0"/>
              <a:t>Must pass nationally-administered examination</a:t>
            </a:r>
          </a:p>
          <a:p>
            <a:pPr lvl="1"/>
            <a:r>
              <a:rPr lang="en-US" sz="3200" dirty="0"/>
              <a:t>Must meet state requirements, including state policies for psychologists</a:t>
            </a:r>
          </a:p>
          <a:p>
            <a:pPr lvl="1"/>
            <a:endParaRPr lang="en-US" sz="2400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800600" y="2667001"/>
            <a:ext cx="3959479" cy="3927718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Course </a:t>
            </a:r>
            <a:r>
              <a:rPr lang="en-US" sz="2400" dirty="0"/>
              <a:t>work </a:t>
            </a:r>
          </a:p>
          <a:p>
            <a:r>
              <a:rPr lang="en-US" sz="2400" dirty="0" err="1"/>
              <a:t>Practica</a:t>
            </a:r>
            <a:r>
              <a:rPr lang="en-US" sz="2400" dirty="0"/>
              <a:t> </a:t>
            </a:r>
          </a:p>
          <a:p>
            <a:r>
              <a:rPr lang="en-US" sz="2400" dirty="0"/>
              <a:t>Comprehensive exams </a:t>
            </a:r>
            <a:r>
              <a:rPr lang="en-US" sz="2400" dirty="0" smtClean="0"/>
              <a:t>(i.e., </a:t>
            </a:r>
            <a:r>
              <a:rPr lang="en-US" sz="2400" dirty="0"/>
              <a:t>doctoral qualifying exams) </a:t>
            </a:r>
          </a:p>
          <a:p>
            <a:r>
              <a:rPr lang="en-US" sz="2400" dirty="0"/>
              <a:t>Internship </a:t>
            </a:r>
          </a:p>
          <a:p>
            <a:r>
              <a:rPr lang="en-US" sz="2400" dirty="0" smtClean="0">
                <a:sym typeface="Wingdings" pitchFamily="2" charset="2"/>
              </a:rPr>
              <a:t>Dissertation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Do Counseling Psychologists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343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The majority of counseling psychologists have described their </a:t>
            </a:r>
            <a:r>
              <a:rPr lang="en-US" sz="2400" b="1" dirty="0"/>
              <a:t>primary</a:t>
            </a:r>
            <a:r>
              <a:rPr lang="en-US" sz="2400" dirty="0"/>
              <a:t> role as either a clinical practitioner (working with clients) or an academician (faculty member at a college or university; Watkins et al., 1986</a:t>
            </a:r>
            <a:r>
              <a:rPr lang="en-US" sz="2400" dirty="0" smtClean="0"/>
              <a:t>).</a:t>
            </a:r>
          </a:p>
          <a:p>
            <a:endParaRPr lang="en-US" sz="2400" dirty="0" smtClean="0"/>
          </a:p>
          <a:p>
            <a:r>
              <a:rPr lang="en-US" sz="2400" dirty="0" smtClean="0"/>
              <a:t>However</a:t>
            </a:r>
            <a:r>
              <a:rPr lang="en-US" sz="2400" dirty="0"/>
              <a:t>, many </a:t>
            </a:r>
            <a:r>
              <a:rPr lang="en-US" sz="2400" dirty="0" smtClean="0"/>
              <a:t>counseling </a:t>
            </a:r>
            <a:r>
              <a:rPr lang="en-US" sz="2400" dirty="0"/>
              <a:t>psychologists participate in a wide range of activities (</a:t>
            </a:r>
            <a:r>
              <a:rPr lang="en-US" sz="2400" dirty="0">
                <a:hlinkClick r:id="rId2"/>
              </a:rPr>
              <a:t>www.div17.org</a:t>
            </a:r>
            <a:r>
              <a:rPr lang="en-US" sz="2400" dirty="0"/>
              <a:t>):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1"/>
            <a:ext cx="4267200" cy="46482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2400" dirty="0" smtClean="0"/>
              <a:t>Psychotherapeutic </a:t>
            </a:r>
            <a:r>
              <a:rPr lang="en-US" sz="2400" dirty="0"/>
              <a:t>and </a:t>
            </a:r>
            <a:r>
              <a:rPr lang="en-US" sz="2400" dirty="0" smtClean="0"/>
              <a:t>Counseling </a:t>
            </a:r>
            <a:r>
              <a:rPr lang="en-US" sz="2400" dirty="0"/>
              <a:t>Practice </a:t>
            </a:r>
          </a:p>
          <a:p>
            <a:pPr lvl="1"/>
            <a:r>
              <a:rPr lang="en-US" sz="2400" dirty="0"/>
              <a:t>Teaching </a:t>
            </a:r>
          </a:p>
          <a:p>
            <a:pPr lvl="1"/>
            <a:r>
              <a:rPr lang="en-US" sz="2400" dirty="0"/>
              <a:t>Research </a:t>
            </a:r>
          </a:p>
          <a:p>
            <a:pPr lvl="1"/>
            <a:r>
              <a:rPr lang="en-US" sz="2400" dirty="0"/>
              <a:t>Career Development </a:t>
            </a:r>
          </a:p>
          <a:p>
            <a:pPr lvl="1"/>
            <a:r>
              <a:rPr lang="en-US" sz="2400" dirty="0"/>
              <a:t>Testing, Assessment, and Evaluation</a:t>
            </a:r>
          </a:p>
          <a:p>
            <a:pPr lvl="1"/>
            <a:r>
              <a:rPr lang="en-US" sz="2400" dirty="0"/>
              <a:t>Supervision</a:t>
            </a:r>
          </a:p>
          <a:p>
            <a:pPr lvl="1"/>
            <a:r>
              <a:rPr lang="en-US" sz="2400" dirty="0"/>
              <a:t>Consultation</a:t>
            </a:r>
          </a:p>
          <a:p>
            <a:pPr lvl="1"/>
            <a:r>
              <a:rPr lang="en-US" sz="2400" dirty="0"/>
              <a:t>Administrative Activities</a:t>
            </a:r>
          </a:p>
          <a:p>
            <a:pPr lvl="1"/>
            <a:r>
              <a:rPr lang="en-US" sz="2400" dirty="0"/>
              <a:t>Facilitate social justice, diversity, and multicultural agendas and initiatives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Where Do Counseling Psychologists Typically Work?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8288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0"/>
                <a:gridCol w="1219200"/>
              </a:tblGrid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Setting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or University (Faculty Member)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35.2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Practice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20.1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or University</a:t>
                      </a:r>
                      <a:r>
                        <a:rPr lang="en-US" baseline="0" dirty="0" smtClean="0"/>
                        <a:t> Counseling Center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17.2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7.4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Clinic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Human Services (nursing home, rehab facility, etc.)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 (military, government, criminal justice system)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School/Education</a:t>
                      </a:r>
                      <a:r>
                        <a:rPr lang="en-US" baseline="0" dirty="0" smtClean="0"/>
                        <a:t> Setting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and Industry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</a:tr>
              <a:tr h="314193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3246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 (Based on the </a:t>
            </a:r>
            <a:r>
              <a:rPr lang="en-US" i="1" dirty="0" smtClean="0"/>
              <a:t>1995 APA Directory Survey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Counseling Psychology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May be likely to work with clients who are closer to the “normal” range of functioning</a:t>
            </a:r>
            <a:endParaRPr lang="en-US" sz="1800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This is not always the case, as many counseling psychologists work with clients with more “severe” psychopathology</a:t>
            </a:r>
            <a:endParaRPr lang="en-US" sz="16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Focus on strengths instead of a focus on psychopathology only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May focus on taking clients past normal functioning to an “optimal” level of functioning</a:t>
            </a:r>
          </a:p>
          <a:p>
            <a:pPr marL="365760" lvl="1" indent="-256032">
              <a:spcBef>
                <a:spcPts val="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Focus on early intervention and prevention efforts, setting counseling psychology apart from many other disciplines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3438" y="64008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Sources: </a:t>
            </a:r>
            <a:r>
              <a:rPr lang="en-US" dirty="0" err="1" smtClean="0"/>
              <a:t>Gelso</a:t>
            </a:r>
            <a:r>
              <a:rPr lang="en-US" dirty="0" smtClean="0"/>
              <a:t> &amp; </a:t>
            </a:r>
            <a:r>
              <a:rPr lang="en-US" dirty="0" err="1" smtClean="0"/>
              <a:t>Fretz</a:t>
            </a:r>
            <a:r>
              <a:rPr lang="en-US" dirty="0" smtClean="0"/>
              <a:t>, 2001, &amp; Society of Counseling Psychology Website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hat Is Counseling Psychology?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 This Presentation, You Will …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Psychology Is Very Broad&amp;quot;&quot;/&gt;&lt;property id=&quot;20307&quot; value=&quot;257&quot;/&gt;&lt;/object&gt;&lt;object type=&quot;3&quot; unique_id=&quot;10008&quot;&gt;&lt;property id=&quot;20148&quot; value=&quot;5&quot;/&gt;&lt;property id=&quot;20300&quot; value=&quot;Slide 3 - &amp;quot;Counseling Psychology Is One Specialty in Professional Psychology&amp;quot;&quot;/&gt;&lt;property id=&quot;20307&quot; value=&quot;259&quot;/&gt;&lt;/object&gt;&lt;object type=&quot;3&quot; unique_id=&quot;10009&quot;&gt;&lt;property id=&quot;20148&quot; value=&quot;5&quot;/&gt;&lt;property id=&quot;20300&quot; value=&quot;Slide 5 - &amp;quot;Scientist-Practitioner Model&amp;quot;&quot;/&gt;&lt;property id=&quot;20307&quot; value=&quot;263&quot;/&gt;&lt;/object&gt;&lt;object type=&quot;3&quot; unique_id=&quot;10010&quot;&gt;&lt;property id=&quot;20148&quot; value=&quot;5&quot;/&gt;&lt;property id=&quot;20300&quot; value=&quot;Slide 6 - &amp;quot;Becoming a Counseling Psychologist&amp;quot;&quot;/&gt;&lt;property id=&quot;20307&quot; value=&quot;280&quot;/&gt;&lt;/object&gt;&lt;object type=&quot;3&quot; unique_id=&quot;10013&quot;&gt;&lt;property id=&quot;20148&quot; value=&quot;5&quot;/&gt;&lt;property id=&quot;20300&quot; value=&quot;Slide 7 - &amp;quot;What Do Counseling Psychologists Do?&amp;quot;&quot;/&gt;&lt;property id=&quot;20307&quot; value=&quot;260&quot;/&gt;&lt;/object&gt;&lt;object type=&quot;3&quot; unique_id=&quot;10015&quot;&gt;&lt;property id=&quot;20148&quot; value=&quot;5&quot;/&gt;&lt;property id=&quot;20300&quot; value=&quot;Slide 8 - &amp;quot;Where Do Counseling Psychologists Typically Work?&amp;quot;&quot;/&gt;&lt;property id=&quot;20307&quot; value=&quot;261&quot;/&gt;&lt;/object&gt;&lt;object type=&quot;3&quot; unique_id=&quot;10016&quot;&gt;&lt;property id=&quot;20148&quot; value=&quot;5&quot;/&gt;&lt;property id=&quot;20300&quot; value=&quot;Slide 9 - &amp;quot;Counseling Psychology Trends&amp;quot;&quot;/&gt;&lt;property id=&quot;20307&quot; value=&quot;271&quot;/&gt;&lt;/object&gt;&lt;object type=&quot;3&quot; unique_id=&quot;10017&quot;&gt;&lt;property id=&quot;20148&quot; value=&quot;5&quot;/&gt;&lt;property id=&quot;20300&quot; value=&quot;Slide 10 - &amp;quot;Counseling Psychology Trends&amp;quot;&quot;/&gt;&lt;property id=&quot;20307&quot; value=&quot;287&quot;/&gt;&lt;/object&gt;&lt;object type=&quot;3&quot; unique_id=&quot;10018&quot;&gt;&lt;property id=&quot;20148&quot; value=&quot;5&quot;/&gt;&lt;property id=&quot;20300&quot; value=&quot;Slide 11 - &amp;quot;Counseling Psychology vs.  Related Disciplines&amp;quot;&quot;/&gt;&lt;property id=&quot;20307&quot; value=&quot;262&quot;/&gt;&lt;/object&gt;&lt;object type=&quot;3&quot; unique_id=&quot;10019&quot;&gt;&lt;property id=&quot;20148&quot; value=&quot;5&quot;/&gt;&lt;property id=&quot;20300&quot; value=&quot;Slide 12 - &amp;quot;Counseling Psychology vs.  Related Disciplines&amp;quot;&quot;/&gt;&lt;property id=&quot;20307&quot; value=&quot;288&quot;/&gt;&lt;/object&gt;&lt;object type=&quot;3&quot; unique_id=&quot;10021&quot;&gt;&lt;property id=&quot;20148&quot; value=&quot;5&quot;/&gt;&lt;property id=&quot;20300&quot; value=&quot;Slide 13 - &amp;quot;In Conclusion&amp;quot;&quot;/&gt;&lt;property id=&quot;20307&quot; value=&quot;285&quot;/&gt;&lt;/object&gt;&lt;object type=&quot;3&quot; unique_id=&quot;10022&quot;&gt;&lt;property id=&quot;20148&quot; value=&quot;5&quot;/&gt;&lt;property id=&quot;20300&quot; value=&quot;Slide 14 - &amp;quot;For More Information On Counseling Psychology&amp;quot;&quot;/&gt;&lt;property id=&quot;20307&quot; value=&quot;284&quot;/&gt;&lt;/object&gt;&lt;object type=&quot;3&quot; unique_id=&quot;10023&quot;&gt;&lt;property id=&quot;20148&quot; value=&quot;5&quot;/&gt;&lt;property id=&quot;20300&quot; value=&quot;Slide 15 - &amp;quot;References and Additional Resources:&amp;quot;&quot;/&gt;&lt;property id=&quot;20307&quot; value=&quot;275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1905</TotalTime>
  <Words>944</Words>
  <Application>Microsoft Office PowerPoint</Application>
  <PresentationFormat>On-screen Show (4:3)</PresentationFormat>
  <Paragraphs>157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What Is Counseling Psychology?</vt:lpstr>
      <vt:lpstr>In This Presentation, You Will …</vt:lpstr>
      <vt:lpstr>Counseling Psychology Is One Specialty in Professional Psychology</vt:lpstr>
      <vt:lpstr>Psychology Is Very Broad</vt:lpstr>
      <vt:lpstr>Scientist-Practitioner Model</vt:lpstr>
      <vt:lpstr>Becoming a Counseling Psychologist</vt:lpstr>
      <vt:lpstr>What Do Counseling Psychologists Do?</vt:lpstr>
      <vt:lpstr>Where Do Counseling Psychologists Typically Work?</vt:lpstr>
      <vt:lpstr>Counseling Psychology Trends</vt:lpstr>
      <vt:lpstr>Counseling Psychology Trends</vt:lpstr>
      <vt:lpstr>Counseling Psychology vs.  Related Disciplines</vt:lpstr>
      <vt:lpstr>Counseling Psychology vs.  Related Disciplines</vt:lpstr>
      <vt:lpstr>In Conclusion</vt:lpstr>
      <vt:lpstr>For More Information On Counseling Psychology</vt:lpstr>
      <vt:lpstr>References and Additional Resources: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Brett A. Swords</dc:creator>
  <cp:lastModifiedBy>Nicole</cp:lastModifiedBy>
  <cp:revision>128</cp:revision>
  <dcterms:created xsi:type="dcterms:W3CDTF">2010-08-29T22:39:13Z</dcterms:created>
  <dcterms:modified xsi:type="dcterms:W3CDTF">2013-09-27T01:49:37Z</dcterms:modified>
</cp:coreProperties>
</file>